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9" r:id="rId2"/>
  </p:sldMasterIdLst>
  <p:sldIdLst>
    <p:sldId id="257" r:id="rId3"/>
    <p:sldId id="259" r:id="rId4"/>
    <p:sldId id="258" r:id="rId5"/>
    <p:sldId id="262" r:id="rId6"/>
    <p:sldId id="261" r:id="rId7"/>
    <p:sldId id="263" r:id="rId8"/>
    <p:sldId id="293" r:id="rId9"/>
    <p:sldId id="269" r:id="rId10"/>
    <p:sldId id="295" r:id="rId11"/>
    <p:sldId id="264" r:id="rId12"/>
    <p:sldId id="260" r:id="rId13"/>
    <p:sldId id="270" r:id="rId14"/>
    <p:sldId id="271" r:id="rId15"/>
    <p:sldId id="272" r:id="rId16"/>
    <p:sldId id="273" r:id="rId17"/>
    <p:sldId id="274" r:id="rId18"/>
    <p:sldId id="278" r:id="rId19"/>
    <p:sldId id="275" r:id="rId20"/>
    <p:sldId id="276"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64" autoAdjust="0"/>
  </p:normalViewPr>
  <p:slideViewPr>
    <p:cSldViewPr snapToGrid="0">
      <p:cViewPr varScale="1">
        <p:scale>
          <a:sx n="46" d="100"/>
          <a:sy n="46" d="100"/>
        </p:scale>
        <p:origin x="7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2884423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194411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32071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2549249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4909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320954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1153279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10626358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CDB371EB-4805-4204-A1AA-F77D6F935A5D}"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2820814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7A0ADDF4-377D-4C16-9DAF-2608C5B8FCFC}"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4140456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FC458659-F7B9-4681-B914-EB3E52AFC8FA}"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395450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17880891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6" name="Footer Placeholder 5"/>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fontAlgn="base">
              <a:spcBef>
                <a:spcPct val="0"/>
              </a:spcBef>
              <a:spcAft>
                <a:spcPct val="0"/>
              </a:spcAft>
              <a:defRPr/>
            </a:pPr>
            <a:fld id="{916603EA-26B6-4264-AF75-F7F70A1F0A9B}"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673121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8" name="Footer Placeholder 7"/>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fontAlgn="base">
              <a:spcBef>
                <a:spcPct val="0"/>
              </a:spcBef>
              <a:spcAft>
                <a:spcPct val="0"/>
              </a:spcAft>
              <a:defRPr/>
            </a:pPr>
            <a:fld id="{77BB49EF-0DAC-4DBB-A826-FEF2F6B70AFC}"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641665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4" name="Footer Placeholder 3"/>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fontAlgn="base">
              <a:spcBef>
                <a:spcPct val="0"/>
              </a:spcBef>
              <a:spcAft>
                <a:spcPct val="0"/>
              </a:spcAft>
              <a:defRPr/>
            </a:pPr>
            <a:fld id="{936D1B7D-3FBA-4215-88F4-6E287E8548B5}"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067745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3" name="Footer Placeholder 2"/>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fontAlgn="base">
              <a:spcBef>
                <a:spcPct val="0"/>
              </a:spcBef>
              <a:spcAft>
                <a:spcPct val="0"/>
              </a:spcAft>
              <a:defRPr/>
            </a:pPr>
            <a:fld id="{9B2C8EFF-48B8-4610-8064-77745602E353}"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35942078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6" name="Footer Placeholder 5"/>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fontAlgn="base">
              <a:spcBef>
                <a:spcPct val="0"/>
              </a:spcBef>
              <a:spcAft>
                <a:spcPct val="0"/>
              </a:spcAft>
              <a:defRPr/>
            </a:pPr>
            <a:fld id="{7ED77C7C-6EBB-4043-991E-D67007FEFF9B}"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32135816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6" name="Footer Placeholder 5"/>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fontAlgn="base">
              <a:spcBef>
                <a:spcPct val="0"/>
              </a:spcBef>
              <a:spcAft>
                <a:spcPct val="0"/>
              </a:spcAft>
              <a:defRPr/>
            </a:pPr>
            <a:fld id="{9DDBBC7B-BE45-4484-B9CF-6F0621ED9E72}"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2472514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705F783F-850B-418C-B0AD-9FF1F9D32CBD}"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4424527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705F783F-850B-418C-B0AD-9FF1F9D32CBD}"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43874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705F783F-850B-418C-B0AD-9FF1F9D32CBD}"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34913575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705F783F-850B-418C-B0AD-9FF1F9D32CBD}"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045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080C18-4156-4423-A61B-259F8AE1B7F1}"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39461082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705F783F-850B-418C-B0AD-9FF1F9D32CBD}"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56737212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0068833C-4954-4CB4-8E06-CA71DD570870}"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5905865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11"/>
          </p:nvPr>
        </p:nvSpPr>
        <p:spPr/>
        <p:txBody>
          <a:body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844DE611-0710-44AA-86BF-604CDF61117D}" type="slidenum">
              <a:rPr lang="ar-SA" altLang="en-US" smtClean="0">
                <a:solidFill>
                  <a:srgbClr val="000000"/>
                </a:solidFill>
              </a:rPr>
              <a:pPr fontAlgn="base">
                <a:spcBef>
                  <a:spcPct val="0"/>
                </a:spcBef>
                <a:spcAft>
                  <a:spcPct val="0"/>
                </a:spcAft>
                <a:defRPr/>
              </a:pPr>
              <a:t>‹#›</a:t>
            </a:fld>
            <a:endParaRPr lang="en-US" altLang="en-US">
              <a:solidFill>
                <a:srgbClr val="000000"/>
              </a:solidFill>
            </a:endParaRPr>
          </a:p>
        </p:txBody>
      </p:sp>
    </p:spTree>
    <p:extLst>
      <p:ext uri="{BB962C8B-B14F-4D97-AF65-F5344CB8AC3E}">
        <p14:creationId xmlns:p14="http://schemas.microsoft.com/office/powerpoint/2010/main" val="2283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2080C18-4156-4423-A61B-259F8AE1B7F1}"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285440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080C18-4156-4423-A61B-259F8AE1B7F1}" type="datetimeFigureOut">
              <a:rPr lang="en-US" smtClean="0"/>
              <a:t>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961806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2080C18-4156-4423-A61B-259F8AE1B7F1}" type="datetimeFigureOut">
              <a:rPr lang="en-US" smtClean="0"/>
              <a:t>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1600781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80C18-4156-4423-A61B-259F8AE1B7F1}" type="datetimeFigureOut">
              <a:rPr lang="en-US" smtClean="0"/>
              <a:t>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22155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2080C18-4156-4423-A61B-259F8AE1B7F1}"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380531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2080C18-4156-4423-A61B-259F8AE1B7F1}"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9FB1C-D654-45B8-8156-3960682F74AF}" type="slidenum">
              <a:rPr lang="en-US" smtClean="0"/>
              <a:t>‹#›</a:t>
            </a:fld>
            <a:endParaRPr lang="en-US"/>
          </a:p>
        </p:txBody>
      </p:sp>
    </p:spTree>
    <p:extLst>
      <p:ext uri="{BB962C8B-B14F-4D97-AF65-F5344CB8AC3E}">
        <p14:creationId xmlns:p14="http://schemas.microsoft.com/office/powerpoint/2010/main" val="1849293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2080C18-4156-4423-A61B-259F8AE1B7F1}" type="datetimeFigureOut">
              <a:rPr lang="en-US" smtClean="0"/>
              <a:t>1/12/2021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749FB1C-D654-45B8-8156-3960682F74AF}" type="slidenum">
              <a:rPr lang="en-US" smtClean="0"/>
              <a:t>‹#›</a:t>
            </a:fld>
            <a:endParaRPr lang="en-US"/>
          </a:p>
        </p:txBody>
      </p:sp>
    </p:spTree>
    <p:extLst>
      <p:ext uri="{BB962C8B-B14F-4D97-AF65-F5344CB8AC3E}">
        <p14:creationId xmlns:p14="http://schemas.microsoft.com/office/powerpoint/2010/main" val="91575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2080C18-4156-4423-A61B-259F8AE1B7F1}" type="datetimeFigureOut">
              <a:rPr lang="en-US" smtClean="0"/>
              <a:t>1/12/2021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749FB1C-D654-45B8-8156-3960682F74AF}" type="slidenum">
              <a:rPr lang="en-US" smtClean="0"/>
              <a:t>‹#›</a:t>
            </a:fld>
            <a:endParaRPr lang="en-US"/>
          </a:p>
        </p:txBody>
      </p:sp>
    </p:spTree>
    <p:extLst>
      <p:ext uri="{BB962C8B-B14F-4D97-AF65-F5344CB8AC3E}">
        <p14:creationId xmlns:p14="http://schemas.microsoft.com/office/powerpoint/2010/main" val="66637856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06286" y="843677"/>
            <a:ext cx="7837714" cy="5139869"/>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a-IR" altLang="en-US" sz="2800" b="0" i="0" u="none" strike="noStrike" kern="0" cap="none" spc="0" normalizeH="0" baseline="0" noProof="0" dirty="0" smtClean="0">
                <a:ln>
                  <a:noFill/>
                </a:ln>
                <a:solidFill>
                  <a:srgbClr val="333399">
                    <a:lumMod val="75000"/>
                  </a:srgbClr>
                </a:solidFill>
                <a:effectLst/>
                <a:uLnTx/>
                <a:uFillTx/>
                <a:latin typeface="Arial"/>
                <a:ea typeface="+mj-ea"/>
                <a:cs typeface="B Jadid" pitchFamily="2" charset="-78"/>
              </a:rPr>
              <a:t>«به نام خدا»</a:t>
            </a:r>
            <a:r>
              <a:rPr kumimoji="0" lang="fa-IR" altLang="en-US" sz="2800" b="0" i="0" u="none" strike="noStrike" kern="0" cap="none" spc="0" normalizeH="0" baseline="0" noProof="0" dirty="0" smtClean="0">
                <a:ln>
                  <a:noFill/>
                </a:ln>
                <a:solidFill>
                  <a:srgbClr val="333399">
                    <a:lumMod val="60000"/>
                    <a:lumOff val="40000"/>
                  </a:srgbClr>
                </a:solidFill>
                <a:effectLst/>
                <a:uLnTx/>
                <a:uFillTx/>
                <a:latin typeface="Arial"/>
                <a:ea typeface="+mj-ea"/>
                <a:cs typeface="B Jadid" pitchFamily="2" charset="-78"/>
              </a:rPr>
              <a:t/>
            </a:r>
            <a:br>
              <a:rPr kumimoji="0" lang="fa-IR" altLang="en-US" sz="2800" b="0" i="0" u="none" strike="noStrike" kern="0" cap="none" spc="0" normalizeH="0" baseline="0" noProof="0" dirty="0" smtClean="0">
                <a:ln>
                  <a:noFill/>
                </a:ln>
                <a:solidFill>
                  <a:srgbClr val="333399">
                    <a:lumMod val="60000"/>
                    <a:lumOff val="40000"/>
                  </a:srgbClr>
                </a:solidFill>
                <a:effectLst/>
                <a:uLnTx/>
                <a:uFillTx/>
                <a:latin typeface="Arial"/>
                <a:ea typeface="+mj-ea"/>
                <a:cs typeface="B Jadid" pitchFamily="2" charset="-78"/>
              </a:rPr>
            </a:br>
            <a:r>
              <a:rPr kumimoji="0" lang="fa-IR" altLang="en-US" sz="2800" b="0" i="0" u="none" strike="noStrike" kern="0" cap="none" spc="0" normalizeH="0" baseline="0" noProof="0" dirty="0" smtClean="0">
                <a:ln>
                  <a:noFill/>
                </a:ln>
                <a:solidFill>
                  <a:srgbClr val="333399">
                    <a:lumMod val="60000"/>
                    <a:lumOff val="40000"/>
                  </a:srgbClr>
                </a:solidFill>
                <a:effectLst/>
                <a:uLnTx/>
                <a:uFillTx/>
                <a:latin typeface="Arial"/>
                <a:ea typeface="+mj-ea"/>
                <a:cs typeface="B Jadid" pitchFamily="2" charset="-78"/>
              </a:rPr>
              <a:t/>
            </a:r>
            <a:br>
              <a:rPr kumimoji="0" lang="fa-IR" altLang="en-US" sz="2800" b="0" i="0" u="none" strike="noStrike" kern="0" cap="none" spc="0" normalizeH="0" baseline="0" noProof="0" dirty="0" smtClean="0">
                <a:ln>
                  <a:noFill/>
                </a:ln>
                <a:solidFill>
                  <a:srgbClr val="333399">
                    <a:lumMod val="60000"/>
                    <a:lumOff val="40000"/>
                  </a:srgbClr>
                </a:solidFill>
                <a:effectLst/>
                <a:uLnTx/>
                <a:uFillTx/>
                <a:latin typeface="Arial"/>
                <a:ea typeface="+mj-ea"/>
                <a:cs typeface="B Jadid" pitchFamily="2" charset="-78"/>
              </a:rPr>
            </a:br>
            <a:r>
              <a:rPr kumimoji="0" lang="fa-IR" altLang="en-US" sz="4400" b="0" i="0" u="none" strike="noStrike" kern="0" cap="none" spc="0" normalizeH="0" baseline="0" noProof="0" dirty="0" smtClean="0">
                <a:ln>
                  <a:noFill/>
                </a:ln>
                <a:solidFill>
                  <a:srgbClr val="0066FF"/>
                </a:solidFill>
                <a:effectLst/>
                <a:uLnTx/>
                <a:uFillTx/>
                <a:latin typeface="Arial"/>
                <a:ea typeface="+mj-ea"/>
                <a:cs typeface="B Jadid" pitchFamily="2" charset="-78"/>
              </a:rPr>
              <a:t/>
            </a:r>
            <a:br>
              <a:rPr kumimoji="0" lang="fa-IR" altLang="en-US" sz="4400" b="0" i="0" u="none" strike="noStrike" kern="0" cap="none" spc="0" normalizeH="0" baseline="0" noProof="0" dirty="0" smtClean="0">
                <a:ln>
                  <a:noFill/>
                </a:ln>
                <a:solidFill>
                  <a:srgbClr val="0066FF"/>
                </a:solidFill>
                <a:effectLst/>
                <a:uLnTx/>
                <a:uFillTx/>
                <a:latin typeface="Arial"/>
                <a:ea typeface="+mj-ea"/>
                <a:cs typeface="B Jadid" pitchFamily="2" charset="-78"/>
              </a:rPr>
            </a:br>
            <a:r>
              <a:rPr kumimoji="0" lang="fa-IR" altLang="en-US" sz="8000" b="0" i="0" u="none" strike="noStrike" kern="0" cap="none" spc="0" normalizeH="0" baseline="0" noProof="0" dirty="0" smtClean="0">
                <a:ln>
                  <a:noFill/>
                </a:ln>
                <a:solidFill>
                  <a:srgbClr val="0070C0"/>
                </a:solidFill>
                <a:effectLst/>
                <a:uLnTx/>
                <a:uFillTx/>
                <a:latin typeface="Arial"/>
                <a:ea typeface="+mj-ea"/>
                <a:cs typeface="B Jadid" pitchFamily="2" charset="-78"/>
              </a:rPr>
              <a:t>تدوین گزارش اقدام پژوهی </a:t>
            </a:r>
            <a:endParaRPr kumimoji="0" lang="fa-IR" altLang="en-US" sz="2400" b="0" i="0" u="none" strike="noStrike" kern="0" cap="none" spc="0" normalizeH="0" baseline="0" noProof="0" dirty="0" smtClean="0">
              <a:ln>
                <a:noFill/>
              </a:ln>
              <a:solidFill>
                <a:srgbClr val="0070C0"/>
              </a:solidFill>
              <a:effectLst/>
              <a:uLnTx/>
              <a:uFillTx/>
              <a:latin typeface="Arial"/>
              <a:ea typeface="+mj-ea"/>
              <a:cs typeface="B Tir" panose="00000400000000000000" pitchFamily="2" charset="-78"/>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fa-IR" sz="2400" kern="0" dirty="0">
              <a:solidFill>
                <a:srgbClr val="0070C0"/>
              </a:solidFill>
              <a:latin typeface="Arial"/>
              <a:ea typeface="+mj-ea"/>
              <a:cs typeface="B Tir" panose="00000400000000000000" pitchFamily="2" charset="-78"/>
            </a:endParaRPr>
          </a:p>
          <a:p>
            <a:pPr marL="0" marR="0" lvl="0" indent="0" algn="ctr" defTabSz="914400" eaLnBrk="1" fontAlgn="auto" latinLnBrk="0" hangingPunct="1">
              <a:lnSpc>
                <a:spcPct val="100000"/>
              </a:lnSpc>
              <a:spcBef>
                <a:spcPts val="0"/>
              </a:spcBef>
              <a:spcAft>
                <a:spcPts val="0"/>
              </a:spcAft>
              <a:buClrTx/>
              <a:buSzTx/>
              <a:buFontTx/>
              <a:buNone/>
              <a:tabLst/>
              <a:defRPr/>
            </a:pPr>
            <a:r>
              <a:rPr lang="fa-IR" sz="4400" kern="0" smtClean="0">
                <a:solidFill>
                  <a:schemeClr val="accent4">
                    <a:lumMod val="75000"/>
                  </a:schemeClr>
                </a:solidFill>
                <a:latin typeface="Arial"/>
                <a:ea typeface="+mj-ea"/>
                <a:cs typeface="B Titr" panose="00000700000000000000" pitchFamily="2" charset="-78"/>
              </a:rPr>
              <a:t>دی ماه 99</a:t>
            </a:r>
            <a:endParaRPr kumimoji="0" lang="en-US" sz="16600" b="0" i="0" u="none" strike="noStrike" kern="0" cap="none" spc="0" normalizeH="0" baseline="0" noProof="0" dirty="0" smtClean="0">
              <a:ln>
                <a:noFill/>
              </a:ln>
              <a:solidFill>
                <a:schemeClr val="accent4">
                  <a:lumMod val="75000"/>
                </a:schemeClr>
              </a:solidFill>
              <a:effectLst/>
              <a:uLnTx/>
              <a:uFillTx/>
              <a:cs typeface="B Titr" panose="00000700000000000000" pitchFamily="2" charset="-78"/>
            </a:endParaRPr>
          </a:p>
        </p:txBody>
      </p:sp>
    </p:spTree>
    <p:extLst>
      <p:ext uri="{BB962C8B-B14F-4D97-AF65-F5344CB8AC3E}">
        <p14:creationId xmlns:p14="http://schemas.microsoft.com/office/powerpoint/2010/main" val="1131122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822960" y="274638"/>
            <a:ext cx="8321039" cy="809579"/>
          </a:xfrm>
          <a:solidFill>
            <a:schemeClr val="bg1"/>
          </a:solidFill>
          <a:ln w="57150">
            <a:solidFill>
              <a:srgbClr val="FF0000"/>
            </a:solidFill>
            <a:miter lim="800000"/>
            <a:headEnd/>
            <a:tailEnd/>
          </a:ln>
        </p:spPr>
        <p:txBody>
          <a:bodyPr>
            <a:normAutofit/>
          </a:bodyPr>
          <a:lstStyle/>
          <a:p>
            <a:r>
              <a:rPr lang="fa-IR" altLang="en-US" sz="4000" b="1" dirty="0">
                <a:solidFill>
                  <a:schemeClr val="tx1">
                    <a:lumMod val="85000"/>
                    <a:lumOff val="15000"/>
                  </a:schemeClr>
                </a:solidFill>
                <a:cs typeface="B Jadid" panose="00000700000000000000" pitchFamily="2" charset="-78"/>
              </a:rPr>
              <a:t>مشخص كردن موضوع و عنوان پژوهش: </a:t>
            </a:r>
            <a:endParaRPr lang="en-US" altLang="en-US" sz="4000" dirty="0">
              <a:solidFill>
                <a:schemeClr val="tx1">
                  <a:lumMod val="85000"/>
                  <a:lumOff val="15000"/>
                </a:schemeClr>
              </a:solidFill>
              <a:cs typeface="B Jadid" panose="00000700000000000000" pitchFamily="2" charset="-78"/>
            </a:endParaRPr>
          </a:p>
        </p:txBody>
      </p:sp>
      <p:sp>
        <p:nvSpPr>
          <p:cNvPr id="16387" name="Content Placeholder 2"/>
          <p:cNvSpPr>
            <a:spLocks noGrp="1"/>
          </p:cNvSpPr>
          <p:nvPr>
            <p:ph idx="1"/>
          </p:nvPr>
        </p:nvSpPr>
        <p:spPr>
          <a:xfrm>
            <a:off x="822960" y="1280161"/>
            <a:ext cx="8451669" cy="5461954"/>
          </a:xfrm>
          <a:solidFill>
            <a:schemeClr val="bg1"/>
          </a:solidFill>
          <a:ln w="57150">
            <a:solidFill>
              <a:srgbClr val="0066FF"/>
            </a:solidFill>
            <a:miter lim="800000"/>
            <a:headEnd/>
            <a:tailEnd/>
          </a:ln>
        </p:spPr>
        <p:txBody>
          <a:bodyPr>
            <a:normAutofit/>
          </a:bodyPr>
          <a:lstStyle/>
          <a:p>
            <a:pPr algn="justLow" rtl="1"/>
            <a:r>
              <a:rPr lang="fa-IR" altLang="en-US" sz="2400" dirty="0">
                <a:cs typeface="B Koodak" panose="00000700000000000000" pitchFamily="2" charset="-78"/>
              </a:rPr>
              <a:t>نخستين گام در هر پژوهش تعيين موضوع مي باشد موضوعي كه انتخاب مي كنيد بايد داراي اين ويژگيها باشد: </a:t>
            </a:r>
            <a:endParaRPr lang="en-US" altLang="en-US" sz="2400" dirty="0">
              <a:cs typeface="B Koodak" panose="00000700000000000000" pitchFamily="2" charset="-78"/>
            </a:endParaRPr>
          </a:p>
          <a:p>
            <a:pPr algn="r" rtl="1">
              <a:buFont typeface="Wingdings" panose="05000000000000000000" pitchFamily="2" charset="2"/>
              <a:buChar char="ü"/>
            </a:pPr>
            <a:r>
              <a:rPr lang="fa-IR" altLang="en-US" sz="2800" b="1" dirty="0">
                <a:cs typeface="B Kamran" panose="00000400000000000000" pitchFamily="2" charset="-78"/>
              </a:rPr>
              <a:t>الف: مورد علاقه شما باشد:</a:t>
            </a:r>
            <a:endParaRPr lang="en-US" altLang="en-US" sz="2800" b="1" dirty="0">
              <a:cs typeface="B Kamran" panose="00000400000000000000" pitchFamily="2" charset="-78"/>
            </a:endParaRPr>
          </a:p>
          <a:p>
            <a:pPr algn="r" rtl="1">
              <a:buFont typeface="Wingdings" panose="05000000000000000000" pitchFamily="2" charset="2"/>
              <a:buChar char="ü"/>
            </a:pPr>
            <a:r>
              <a:rPr lang="fa-IR" altLang="en-US" sz="2800" b="1" dirty="0">
                <a:cs typeface="B Kamran" panose="00000400000000000000" pitchFamily="2" charset="-78"/>
              </a:rPr>
              <a:t> ب: پژوهش پذير باشد:بعضی از موضوعات به علل گوناگوني پژوهش پذير نيستند .براي نمونه اين سوأل کلي که «چگونه مي توانم هوش کودکان راافزايش دهم؟» پژوهش پذير نيست،اما این موضوع:«چگونه توانستم </a:t>
            </a:r>
            <a:r>
              <a:rPr lang="fa-IR" altLang="en-US" sz="2800" b="1" dirty="0" smtClean="0">
                <a:cs typeface="B Kamran" panose="00000400000000000000" pitchFamily="2" charset="-78"/>
              </a:rPr>
              <a:t>هنرجویان پایه دوم تعمیر تلفن همراه هنرستان تلاشگران رابه </a:t>
            </a:r>
            <a:r>
              <a:rPr lang="fa-IR" altLang="en-US" sz="2800" b="1" dirty="0">
                <a:cs typeface="B Kamran" panose="00000400000000000000" pitchFamily="2" charset="-78"/>
              </a:rPr>
              <a:t>درس انگليسي علاقمند نمايم»مناسب است.</a:t>
            </a:r>
          </a:p>
          <a:p>
            <a:pPr algn="r" rtl="1">
              <a:buFont typeface="Wingdings" panose="05000000000000000000" pitchFamily="2" charset="2"/>
              <a:buChar char="ü"/>
            </a:pPr>
            <a:r>
              <a:rPr lang="fa-IR" altLang="en-US" sz="2800" b="1" dirty="0">
                <a:cs typeface="B Kamran" panose="00000400000000000000" pitchFamily="2" charset="-78"/>
              </a:rPr>
              <a:t>ج: داراي اهميت باشد. </a:t>
            </a:r>
            <a:endParaRPr lang="en-US" altLang="en-US" sz="2800" b="1" dirty="0">
              <a:cs typeface="B Kamran" panose="00000400000000000000" pitchFamily="2" charset="-78"/>
            </a:endParaRPr>
          </a:p>
          <a:p>
            <a:pPr algn="r" rtl="1">
              <a:buFont typeface="Wingdings" panose="05000000000000000000" pitchFamily="2" charset="2"/>
              <a:buChar char="ü"/>
            </a:pPr>
            <a:r>
              <a:rPr lang="fa-IR" altLang="en-US" sz="2800" b="1" dirty="0">
                <a:cs typeface="B Kamran" panose="00000400000000000000" pitchFamily="2" charset="-78"/>
              </a:rPr>
              <a:t>د: در توان پژوهشگر باشد</a:t>
            </a:r>
            <a:endParaRPr lang="en-US" altLang="en-US" sz="2800" b="1" dirty="0">
              <a:cs typeface="B Kamran" panose="00000400000000000000" pitchFamily="2" charset="-78"/>
            </a:endParaRPr>
          </a:p>
          <a:p>
            <a:pPr algn="r" rtl="1">
              <a:buFont typeface="Wingdings" panose="05000000000000000000" pitchFamily="2" charset="2"/>
              <a:buChar char="ü"/>
            </a:pPr>
            <a:r>
              <a:rPr lang="fa-IR" altLang="en-US" sz="2800" b="1" dirty="0">
                <a:cs typeface="B Kamran" panose="00000400000000000000" pitchFamily="2" charset="-78"/>
              </a:rPr>
              <a:t> ه: منابع اطلاعاتي كافي در اختيار باشد.اطلاعات،اساس هر پژوهش را تشكيل ميدهد،عدم دسترسي محقق به اطلاعات كافي كار تحقيق را دشوار مي كند.</a:t>
            </a:r>
            <a:endParaRPr lang="en-US" altLang="en-US" sz="2800" b="1" dirty="0">
              <a:cs typeface="B Kamran" panose="00000400000000000000" pitchFamily="2" charset="-78"/>
            </a:endParaRPr>
          </a:p>
        </p:txBody>
      </p:sp>
    </p:spTree>
    <p:extLst>
      <p:ext uri="{BB962C8B-B14F-4D97-AF65-F5344CB8AC3E}">
        <p14:creationId xmlns:p14="http://schemas.microsoft.com/office/powerpoint/2010/main" val="635458191"/>
      </p:ext>
    </p:extLst>
  </p:cSld>
  <p:clrMapOvr>
    <a:masterClrMapping/>
  </p:clrMapOvr>
  <p:transition spd="slow">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18903" y="600891"/>
            <a:ext cx="8125097" cy="4801314"/>
          </a:xfrm>
          <a:prstGeom prst="rect">
            <a:avLst/>
          </a:prstGeom>
        </p:spPr>
        <p:txBody>
          <a:bodyPr wrap="square">
            <a:spAutoFit/>
          </a:bodyPr>
          <a:lstStyle/>
          <a:p>
            <a:pPr marL="6350" indent="260350" algn="r" rtl="1">
              <a:buFontTx/>
              <a:buChar char="-"/>
              <a:defRPr/>
            </a:pPr>
            <a:r>
              <a:rPr lang="fa-IR" altLang="en-US" sz="2400" b="1" dirty="0">
                <a:solidFill>
                  <a:schemeClr val="tx1">
                    <a:lumMod val="85000"/>
                    <a:lumOff val="15000"/>
                  </a:schemeClr>
                </a:solidFill>
                <a:cs typeface="B Zar" pitchFamily="2" charset="-78"/>
              </a:rPr>
              <a:t>معمولا ً در اقدام پژوهي مسأله به صورت يک جمله ي </a:t>
            </a:r>
            <a:r>
              <a:rPr lang="fa-IR" altLang="en-US" sz="2400" b="1" dirty="0" smtClean="0">
                <a:solidFill>
                  <a:schemeClr val="tx1">
                    <a:lumMod val="85000"/>
                    <a:lumOff val="15000"/>
                  </a:schemeClr>
                </a:solidFill>
                <a:cs typeface="B Zar" pitchFamily="2" charset="-78"/>
              </a:rPr>
              <a:t>پرسشي یا خبری </a:t>
            </a:r>
            <a:r>
              <a:rPr lang="fa-IR" altLang="en-US" sz="2400" b="1" dirty="0">
                <a:solidFill>
                  <a:schemeClr val="tx1">
                    <a:lumMod val="85000"/>
                    <a:lumOff val="15000"/>
                  </a:schemeClr>
                </a:solidFill>
                <a:cs typeface="B Zar" pitchFamily="2" charset="-78"/>
              </a:rPr>
              <a:t>مطرح مي شود </a:t>
            </a:r>
            <a:r>
              <a:rPr lang="fa-IR" altLang="en-US" sz="2400" b="1" dirty="0">
                <a:solidFill>
                  <a:srgbClr val="FF0000"/>
                </a:solidFill>
                <a:cs typeface="B Zar" pitchFamily="2" charset="-78"/>
              </a:rPr>
              <a:t>:«چگونه </a:t>
            </a:r>
            <a:r>
              <a:rPr lang="fa-IR" altLang="en-US" sz="2400" b="1" dirty="0" smtClean="0">
                <a:solidFill>
                  <a:srgbClr val="FF0000"/>
                </a:solidFill>
                <a:cs typeface="B Zar" pitchFamily="2" charset="-78"/>
              </a:rPr>
              <a:t>توانستم</a:t>
            </a:r>
            <a:r>
              <a:rPr lang="fa-IR" altLang="en-US" sz="2400" b="1" dirty="0">
                <a:solidFill>
                  <a:srgbClr val="FF0000"/>
                </a:solidFill>
                <a:cs typeface="B Zar" pitchFamily="2" charset="-78"/>
              </a:rPr>
              <a:t>  ...................    بهبود بخشم </a:t>
            </a:r>
            <a:r>
              <a:rPr lang="fa-IR" altLang="en-US" sz="2400" b="1" dirty="0" smtClean="0">
                <a:solidFill>
                  <a:srgbClr val="FF0000"/>
                </a:solidFill>
                <a:cs typeface="B Zar" pitchFamily="2" charset="-78"/>
              </a:rPr>
              <a:t>.» </a:t>
            </a:r>
            <a:r>
              <a:rPr lang="fa-IR" sz="2400" b="1" dirty="0">
                <a:solidFill>
                  <a:schemeClr val="tx1">
                    <a:lumMod val="85000"/>
                    <a:lumOff val="15000"/>
                  </a:schemeClr>
                </a:solidFill>
                <a:cs typeface="B Zar" pitchFamily="2" charset="-78"/>
              </a:rPr>
              <a:t>موضوعات اقدام پژوهی عمدتا با کلمات اصلاح،بهبود، تشخیص،برطرف کردن ،افزایش، کاهش ،چگونه می توانم، رفع مشکلات و....همراه است.</a:t>
            </a:r>
            <a:endParaRPr lang="fa-IR" altLang="en-US" sz="2400" b="1" dirty="0">
              <a:solidFill>
                <a:schemeClr val="tx1">
                  <a:lumMod val="85000"/>
                  <a:lumOff val="15000"/>
                </a:schemeClr>
              </a:solidFill>
              <a:cs typeface="B Zar" pitchFamily="2" charset="-78"/>
            </a:endParaRPr>
          </a:p>
          <a:p>
            <a:pPr algn="r" rtl="1">
              <a:lnSpc>
                <a:spcPct val="150000"/>
              </a:lnSpc>
              <a:defRPr/>
            </a:pPr>
            <a:r>
              <a:rPr lang="fa-IR" altLang="en-US" sz="2800" dirty="0">
                <a:solidFill>
                  <a:schemeClr val="tx1">
                    <a:lumMod val="85000"/>
                    <a:lumOff val="15000"/>
                  </a:schemeClr>
                </a:solidFill>
                <a:cs typeface="B Zar" pitchFamily="2" charset="-78"/>
              </a:rPr>
              <a:t>1. چگونه </a:t>
            </a:r>
            <a:r>
              <a:rPr lang="fa-IR" altLang="en-US" sz="2800" dirty="0" smtClean="0">
                <a:solidFill>
                  <a:schemeClr val="tx1">
                    <a:lumMod val="85000"/>
                    <a:lumOff val="15000"/>
                  </a:schemeClr>
                </a:solidFill>
                <a:cs typeface="B Zar" pitchFamily="2" charset="-78"/>
              </a:rPr>
              <a:t>توانستم هنرجویان کلاسم را به فعالیتهای کارگاهی ترغیب کنم.</a:t>
            </a:r>
            <a:endParaRPr lang="en-US" altLang="en-US" sz="2800" dirty="0">
              <a:solidFill>
                <a:schemeClr val="tx1">
                  <a:lumMod val="85000"/>
                  <a:lumOff val="15000"/>
                </a:schemeClr>
              </a:solidFill>
              <a:cs typeface="B Zar" pitchFamily="2" charset="-78"/>
            </a:endParaRPr>
          </a:p>
          <a:p>
            <a:pPr algn="r" rtl="1">
              <a:lnSpc>
                <a:spcPct val="150000"/>
              </a:lnSpc>
              <a:defRPr/>
            </a:pPr>
            <a:r>
              <a:rPr lang="fa-IR" altLang="en-US" sz="2800" dirty="0">
                <a:solidFill>
                  <a:schemeClr val="tx1">
                    <a:lumMod val="85000"/>
                    <a:lumOff val="15000"/>
                  </a:schemeClr>
                </a:solidFill>
                <a:cs typeface="B Zar" pitchFamily="2" charset="-78"/>
              </a:rPr>
              <a:t>2. چگونه توانستم شکاف ارتباط عمودی میان ریاضی پایه ششم و ریاضی پایه پنجم  </a:t>
            </a:r>
            <a:r>
              <a:rPr lang="fa-IR" altLang="en-US" sz="2800" dirty="0" smtClean="0">
                <a:solidFill>
                  <a:schemeClr val="tx1">
                    <a:lumMod val="85000"/>
                    <a:lumOff val="15000"/>
                  </a:schemeClr>
                </a:solidFill>
                <a:cs typeface="B Zar" pitchFamily="2" charset="-78"/>
              </a:rPr>
              <a:t>را </a:t>
            </a:r>
            <a:r>
              <a:rPr lang="fa-IR" altLang="en-US" sz="2800" dirty="0">
                <a:solidFill>
                  <a:schemeClr val="tx1">
                    <a:lumMod val="85000"/>
                    <a:lumOff val="15000"/>
                  </a:schemeClr>
                </a:solidFill>
                <a:cs typeface="B Zar" pitchFamily="2" charset="-78"/>
              </a:rPr>
              <a:t>به نقطه قوتی در کلاسهای چندپایه تبدیل کنم؟ </a:t>
            </a:r>
            <a:endParaRPr lang="fa-IR" altLang="en-US" sz="2800" dirty="0" smtClean="0">
              <a:solidFill>
                <a:schemeClr val="tx1">
                  <a:lumMod val="85000"/>
                  <a:lumOff val="15000"/>
                </a:schemeClr>
              </a:solidFill>
              <a:cs typeface="B Zar" pitchFamily="2" charset="-78"/>
            </a:endParaRPr>
          </a:p>
          <a:p>
            <a:pPr algn="r" rtl="1">
              <a:lnSpc>
                <a:spcPct val="150000"/>
              </a:lnSpc>
              <a:defRPr/>
            </a:pPr>
            <a:r>
              <a:rPr lang="fa-IR" altLang="en-US" sz="2800" dirty="0" smtClean="0">
                <a:solidFill>
                  <a:schemeClr val="tx1">
                    <a:lumMod val="85000"/>
                    <a:lumOff val="15000"/>
                  </a:schemeClr>
                </a:solidFill>
                <a:cs typeface="B Zar" pitchFamily="2" charset="-78"/>
              </a:rPr>
              <a:t>3</a:t>
            </a:r>
            <a:r>
              <a:rPr lang="fa-IR" altLang="en-US" sz="2800" dirty="0">
                <a:solidFill>
                  <a:schemeClr val="tx1">
                    <a:lumMod val="85000"/>
                    <a:lumOff val="15000"/>
                  </a:schemeClr>
                </a:solidFill>
                <a:cs typeface="B Zar" pitchFamily="2" charset="-78"/>
              </a:rPr>
              <a:t>. چگونه مي توانم والدين کودکان </a:t>
            </a:r>
            <a:r>
              <a:rPr lang="fa-IR" altLang="en-US" sz="2800" dirty="0" smtClean="0">
                <a:solidFill>
                  <a:schemeClr val="tx1">
                    <a:lumMod val="85000"/>
                    <a:lumOff val="15000"/>
                  </a:schemeClr>
                </a:solidFill>
                <a:cs typeface="B Zar" pitchFamily="2" charset="-78"/>
              </a:rPr>
              <a:t>آموزشگاه  شاهدرا </a:t>
            </a:r>
            <a:r>
              <a:rPr lang="fa-IR" altLang="en-US" sz="2800" dirty="0">
                <a:solidFill>
                  <a:schemeClr val="tx1">
                    <a:lumMod val="85000"/>
                    <a:lumOff val="15000"/>
                  </a:schemeClr>
                </a:solidFill>
                <a:cs typeface="B Zar" pitchFamily="2" charset="-78"/>
              </a:rPr>
              <a:t>به مشارکت بيشتر تشويق کنم </a:t>
            </a:r>
            <a:r>
              <a:rPr lang="fa-IR" altLang="en-US" sz="2800" dirty="0" smtClean="0">
                <a:solidFill>
                  <a:schemeClr val="tx1">
                    <a:lumMod val="85000"/>
                    <a:lumOff val="15000"/>
                  </a:schemeClr>
                </a:solidFill>
                <a:cs typeface="B Zar" pitchFamily="2" charset="-78"/>
              </a:rPr>
              <a:t>؟</a:t>
            </a:r>
            <a:endParaRPr lang="en-US" altLang="en-US" sz="2800" dirty="0">
              <a:solidFill>
                <a:schemeClr val="tx1">
                  <a:lumMod val="85000"/>
                  <a:lumOff val="15000"/>
                </a:schemeClr>
              </a:solidFill>
              <a:cs typeface="B Zar" pitchFamily="2" charset="-78"/>
            </a:endParaRPr>
          </a:p>
        </p:txBody>
      </p:sp>
    </p:spTree>
    <p:extLst>
      <p:ext uri="{BB962C8B-B14F-4D97-AF65-F5344CB8AC3E}">
        <p14:creationId xmlns:p14="http://schemas.microsoft.com/office/powerpoint/2010/main" val="28864333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757646" y="549276"/>
            <a:ext cx="8595360" cy="5400675"/>
          </a:xfrm>
          <a:noFill/>
          <a:ln w="57150">
            <a:solidFill>
              <a:srgbClr val="FF00FF"/>
            </a:solidFill>
            <a:miter lim="800000"/>
            <a:headEnd/>
            <a:tailEnd/>
          </a:ln>
        </p:spPr>
        <p:txBody>
          <a:bodyPr>
            <a:noAutofit/>
          </a:bodyPr>
          <a:lstStyle/>
          <a:p>
            <a:pPr algn="r" rtl="1">
              <a:buFont typeface="Wingdings" pitchFamily="2" charset="2"/>
              <a:buChar char="q"/>
              <a:defRPr/>
            </a:pPr>
            <a:r>
              <a:rPr lang="ar-SA" altLang="en-US" sz="5400" b="1" dirty="0">
                <a:solidFill>
                  <a:srgbClr val="0066FF"/>
                </a:solidFill>
                <a:cs typeface="B Titr" panose="00000700000000000000" pitchFamily="2" charset="-78"/>
              </a:rPr>
              <a:t> </a:t>
            </a:r>
            <a:r>
              <a:rPr lang="ar-SA" altLang="en-US" sz="5400" b="1" dirty="0" smtClean="0">
                <a:solidFill>
                  <a:srgbClr val="0066FF"/>
                </a:solidFill>
                <a:cs typeface="B Titr" panose="00000700000000000000" pitchFamily="2" charset="-78"/>
              </a:rPr>
              <a:t>بیان </a:t>
            </a:r>
            <a:r>
              <a:rPr lang="ar-SA" altLang="en-US" sz="5400" b="1" dirty="0">
                <a:solidFill>
                  <a:srgbClr val="0066FF"/>
                </a:solidFill>
                <a:cs typeface="B Titr" panose="00000700000000000000" pitchFamily="2" charset="-78"/>
              </a:rPr>
              <a:t>مسأله </a:t>
            </a:r>
            <a:r>
              <a:rPr lang="ar-SA" altLang="en-US" sz="4000" b="1" dirty="0">
                <a:solidFill>
                  <a:srgbClr val="0066FF"/>
                </a:solidFill>
                <a:cs typeface="B Titr" panose="00000700000000000000" pitchFamily="2" charset="-78"/>
              </a:rPr>
              <a:t>( </a:t>
            </a:r>
            <a:r>
              <a:rPr lang="fa-IR" altLang="en-US" sz="4000" b="1" dirty="0">
                <a:solidFill>
                  <a:srgbClr val="0066FF"/>
                </a:solidFill>
                <a:cs typeface="B Titr" panose="00000700000000000000" pitchFamily="2" charset="-78"/>
              </a:rPr>
              <a:t>توصیف وضع موجود</a:t>
            </a:r>
            <a:r>
              <a:rPr lang="ar-SA" altLang="en-US" sz="4000" b="1" dirty="0">
                <a:solidFill>
                  <a:srgbClr val="0066FF"/>
                </a:solidFill>
                <a:cs typeface="B Titr" panose="00000700000000000000" pitchFamily="2" charset="-78"/>
              </a:rPr>
              <a:t>)</a:t>
            </a:r>
            <a:endParaRPr lang="en-US" altLang="en-US" sz="4000" b="1" dirty="0">
              <a:solidFill>
                <a:srgbClr val="0066FF"/>
              </a:solidFill>
              <a:cs typeface="B Titr" panose="00000700000000000000" pitchFamily="2" charset="-78"/>
            </a:endParaRPr>
          </a:p>
          <a:p>
            <a:pPr algn="r" rtl="1">
              <a:defRPr/>
            </a:pPr>
            <a:r>
              <a:rPr lang="ar-SA" altLang="en-US" sz="3200" b="1" dirty="0" smtClean="0">
                <a:cs typeface="B Mitra" panose="00000400000000000000" pitchFamily="2" charset="-78"/>
              </a:rPr>
              <a:t>وضعیّت وشرایطی را که دارید توصیف کنید:</a:t>
            </a:r>
            <a:endParaRPr lang="en-US" altLang="en-US" sz="3200" b="1" dirty="0" smtClean="0">
              <a:cs typeface="B Mitra" panose="00000400000000000000" pitchFamily="2" charset="-78"/>
            </a:endParaRPr>
          </a:p>
          <a:p>
            <a:pPr algn="r" rtl="1">
              <a:defRPr/>
            </a:pPr>
            <a:r>
              <a:rPr lang="ar-SA" altLang="en-US" sz="3200" b="1" dirty="0" smtClean="0">
                <a:cs typeface="B Mitra" panose="00000400000000000000" pitchFamily="2" charset="-78"/>
              </a:rPr>
              <a:t>الف. شما کیستید؟ (نام، مدرک تحصیلی،  سابقه تدریس و...)</a:t>
            </a:r>
            <a:endParaRPr lang="en-US" altLang="en-US" sz="3200" b="1" dirty="0" smtClean="0">
              <a:cs typeface="B Mitra" panose="00000400000000000000" pitchFamily="2" charset="-78"/>
            </a:endParaRPr>
          </a:p>
          <a:p>
            <a:pPr algn="r" rtl="1">
              <a:defRPr/>
            </a:pPr>
            <a:r>
              <a:rPr lang="ar-SA" altLang="en-US" sz="3200" b="1" dirty="0" smtClean="0">
                <a:cs typeface="B Mitra" panose="00000400000000000000" pitchFamily="2" charset="-78"/>
              </a:rPr>
              <a:t>ب.کارتان چیست ؟ (عنوان دقیق شغلی، رشته تدریس، پایه تدریس و...)</a:t>
            </a:r>
            <a:endParaRPr lang="en-US" altLang="en-US" sz="3200" b="1" dirty="0" smtClean="0">
              <a:cs typeface="B Mitra" panose="00000400000000000000" pitchFamily="2" charset="-78"/>
            </a:endParaRPr>
          </a:p>
          <a:p>
            <a:pPr algn="r" rtl="1">
              <a:defRPr/>
            </a:pPr>
            <a:r>
              <a:rPr lang="ar-SA" altLang="en-US" sz="3200" b="1" dirty="0" smtClean="0">
                <a:cs typeface="B Mitra" panose="00000400000000000000" pitchFamily="2" charset="-78"/>
              </a:rPr>
              <a:t>ج. محیط شما چه وضعیّتی دارد؟(مکان مدرسه، جنسیت دانش آموزان، تعداد نفرات کلاس، وضعیت تحصیلی آنان و ...)</a:t>
            </a:r>
            <a:endParaRPr lang="en-US" altLang="en-US" sz="3200" b="1" dirty="0" smtClean="0">
              <a:cs typeface="B Mitra" panose="00000400000000000000" pitchFamily="2" charset="-78"/>
            </a:endParaRPr>
          </a:p>
          <a:p>
            <a:pPr marL="0" indent="0" algn="r" rtl="1">
              <a:buNone/>
              <a:defRPr/>
            </a:pPr>
            <a:endParaRPr lang="en-US" altLang="en-US" sz="4400" dirty="0">
              <a:cs typeface="B Kamran" pitchFamily="2" charset="-78"/>
            </a:endParaRPr>
          </a:p>
        </p:txBody>
      </p:sp>
    </p:spTree>
    <p:extLst>
      <p:ext uri="{BB962C8B-B14F-4D97-AF65-F5344CB8AC3E}">
        <p14:creationId xmlns:p14="http://schemas.microsoft.com/office/powerpoint/2010/main" val="3882486968"/>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927464" y="115889"/>
            <a:ext cx="7994468" cy="1152525"/>
          </a:xfrm>
          <a:noFill/>
          <a:ln w="57150">
            <a:noFill/>
            <a:miter lim="800000"/>
            <a:headEnd/>
            <a:tailEnd/>
          </a:ln>
        </p:spPr>
        <p:txBody>
          <a:bodyPr/>
          <a:lstStyle/>
          <a:p>
            <a:pPr algn="ctr" rtl="1"/>
            <a:r>
              <a:rPr lang="ar-SA" altLang="en-US" sz="2800" dirty="0" smtClean="0">
                <a:cs typeface="B Titr" panose="00000700000000000000" pitchFamily="2" charset="-78"/>
              </a:rPr>
              <a:t>چه </a:t>
            </a:r>
            <a:r>
              <a:rPr lang="ar-SA" altLang="en-US" sz="2800" dirty="0">
                <a:cs typeface="B Titr" panose="00000700000000000000" pitchFamily="2" charset="-78"/>
              </a:rPr>
              <a:t>شواهدی در دست داشتید که نشان دهد شما نیاز به انجام این پژوهش داشتید؟(شواهد 1 )</a:t>
            </a:r>
            <a:endParaRPr lang="en-US" altLang="en-US" sz="4000" dirty="0">
              <a:cs typeface="B Titr" panose="00000700000000000000" pitchFamily="2" charset="-78"/>
            </a:endParaRPr>
          </a:p>
        </p:txBody>
      </p:sp>
      <p:sp>
        <p:nvSpPr>
          <p:cNvPr id="33795" name="Content Placeholder 2"/>
          <p:cNvSpPr>
            <a:spLocks noGrp="1"/>
          </p:cNvSpPr>
          <p:nvPr>
            <p:ph idx="1"/>
          </p:nvPr>
        </p:nvSpPr>
        <p:spPr>
          <a:xfrm>
            <a:off x="561703" y="1412876"/>
            <a:ext cx="9078686" cy="5159375"/>
          </a:xfrm>
          <a:noFill/>
          <a:ln w="76200">
            <a:noFill/>
          </a:ln>
        </p:spPr>
        <p:txBody>
          <a:bodyPr>
            <a:normAutofit fontScale="92500" lnSpcReduction="10000"/>
          </a:bodyPr>
          <a:lstStyle/>
          <a:p>
            <a:pPr algn="r" rtl="1" eaLnBrk="1" hangingPunct="1">
              <a:defRPr/>
            </a:pPr>
            <a:r>
              <a:rPr lang="fa-IR" sz="3200" b="1" dirty="0">
                <a:solidFill>
                  <a:schemeClr val="tx1">
                    <a:lumMod val="95000"/>
                    <a:lumOff val="5000"/>
                  </a:schemeClr>
                </a:solidFill>
                <a:cs typeface="B Kamran" pitchFamily="2" charset="-78"/>
              </a:rPr>
              <a:t>درابتدا تفاوت شواهد نوع اول(1) وشواهد نوع دوم (2) را بیان می کنیم:</a:t>
            </a:r>
          </a:p>
          <a:p>
            <a:pPr algn="r" rtl="1" eaLnBrk="1" hangingPunct="1">
              <a:buFontTx/>
              <a:buNone/>
              <a:defRPr/>
            </a:pPr>
            <a:r>
              <a:rPr lang="fa-IR" sz="3200" b="1" dirty="0">
                <a:solidFill>
                  <a:schemeClr val="tx1">
                    <a:lumMod val="95000"/>
                    <a:lumOff val="5000"/>
                  </a:schemeClr>
                </a:solidFill>
                <a:cs typeface="B Kamran" pitchFamily="2" charset="-78"/>
              </a:rPr>
              <a:t>   شواهد نوع اول ” تشخیصی ” و   شواهد نوع دوم ” قضاوتی وارزیابی“ است.</a:t>
            </a:r>
          </a:p>
          <a:p>
            <a:pPr algn="r" rtl="1">
              <a:defRPr/>
            </a:pPr>
            <a:r>
              <a:rPr lang="ar-SA" sz="3200" b="1" dirty="0">
                <a:solidFill>
                  <a:schemeClr val="tx1">
                    <a:lumMod val="95000"/>
                    <a:lumOff val="5000"/>
                  </a:schemeClr>
                </a:solidFill>
                <a:cs typeface="B Kamran" pitchFamily="2" charset="-78"/>
              </a:rPr>
              <a:t>درهر اقدام پژوهی مشکلی درمیان است ، پس :</a:t>
            </a:r>
            <a:endParaRPr lang="en-US" sz="3200" b="1" dirty="0">
              <a:solidFill>
                <a:schemeClr val="tx1">
                  <a:lumMod val="95000"/>
                  <a:lumOff val="5000"/>
                </a:schemeClr>
              </a:solidFill>
              <a:cs typeface="B Kamran" pitchFamily="2" charset="-78"/>
            </a:endParaRPr>
          </a:p>
          <a:p>
            <a:pPr algn="r" rtl="1">
              <a:defRPr/>
            </a:pPr>
            <a:r>
              <a:rPr lang="ar-SA" sz="3200" b="1" dirty="0">
                <a:solidFill>
                  <a:schemeClr val="tx1">
                    <a:lumMod val="95000"/>
                    <a:lumOff val="5000"/>
                  </a:schemeClr>
                </a:solidFill>
                <a:cs typeface="B Kamran" pitchFamily="2" charset="-78"/>
              </a:rPr>
              <a:t>الف. مشکل خود را آن گونه که احساس می کنید با اطلاعاتی دقیق به خواننده منتقل کنید تا او هم احساس شما را درک کند.</a:t>
            </a:r>
            <a:endParaRPr lang="en-US" sz="3200" b="1" dirty="0">
              <a:solidFill>
                <a:schemeClr val="tx1">
                  <a:lumMod val="95000"/>
                  <a:lumOff val="5000"/>
                </a:schemeClr>
              </a:solidFill>
              <a:cs typeface="B Kamran" pitchFamily="2" charset="-78"/>
            </a:endParaRPr>
          </a:p>
          <a:p>
            <a:pPr algn="r" rtl="1">
              <a:defRPr/>
            </a:pPr>
            <a:r>
              <a:rPr lang="ar-SA" sz="3200" b="1" dirty="0">
                <a:solidFill>
                  <a:schemeClr val="tx1">
                    <a:lumMod val="95000"/>
                    <a:lumOff val="5000"/>
                  </a:schemeClr>
                </a:solidFill>
                <a:cs typeface="B Kamran" pitchFamily="2" charset="-78"/>
              </a:rPr>
              <a:t>ب‌. از روش های علمی برای جمع آوری اطلاعات استفاده کنید.</a:t>
            </a:r>
            <a:r>
              <a:rPr lang="fa-IR" sz="3200" b="1" dirty="0">
                <a:solidFill>
                  <a:schemeClr val="tx1">
                    <a:lumMod val="95000"/>
                    <a:lumOff val="5000"/>
                  </a:schemeClr>
                </a:solidFill>
                <a:cs typeface="B Kamran" pitchFamily="2" charset="-78"/>
              </a:rPr>
              <a:t> گردآوري اطلاعات در اغلب موارد از چهار روش مصاحبه،مشاهده،پرسشنامه و اسناد و ارقام </a:t>
            </a:r>
            <a:r>
              <a:rPr lang="en-US" sz="3200" b="1" dirty="0">
                <a:solidFill>
                  <a:schemeClr val="tx1">
                    <a:lumMod val="95000"/>
                    <a:lumOff val="5000"/>
                  </a:schemeClr>
                </a:solidFill>
                <a:cs typeface="B Kamran" pitchFamily="2" charset="-78"/>
              </a:rPr>
              <a:t>.</a:t>
            </a:r>
          </a:p>
          <a:p>
            <a:pPr algn="r" rtl="1">
              <a:defRPr/>
            </a:pPr>
            <a:r>
              <a:rPr lang="ar-SA" sz="3200" b="1" dirty="0">
                <a:solidFill>
                  <a:schemeClr val="tx1">
                    <a:lumMod val="95000"/>
                    <a:lumOff val="5000"/>
                  </a:schemeClr>
                </a:solidFill>
                <a:cs typeface="B Kamran" pitchFamily="2" charset="-78"/>
              </a:rPr>
              <a:t>ج‌. </a:t>
            </a:r>
            <a:r>
              <a:rPr lang="fa-IR" sz="3200" b="1" dirty="0">
                <a:solidFill>
                  <a:schemeClr val="tx1">
                    <a:lumMod val="95000"/>
                    <a:lumOff val="5000"/>
                  </a:schemeClr>
                </a:solidFill>
                <a:cs typeface="B Kamran" pitchFamily="2" charset="-78"/>
              </a:rPr>
              <a:t>هدف ازشواهد نوع1:مشخص کردن وضع موجود-انتخاب یک راه حل موقت.</a:t>
            </a:r>
            <a:endParaRPr lang="en-US" sz="3200" b="1" dirty="0">
              <a:solidFill>
                <a:schemeClr val="tx1">
                  <a:lumMod val="95000"/>
                  <a:lumOff val="5000"/>
                </a:schemeClr>
              </a:solidFill>
              <a:cs typeface="B Kamran" pitchFamily="2" charset="-78"/>
            </a:endParaRPr>
          </a:p>
          <a:p>
            <a:pPr algn="r" rtl="1">
              <a:defRPr/>
            </a:pPr>
            <a:r>
              <a:rPr lang="ar-SA" sz="3200" b="1" dirty="0">
                <a:solidFill>
                  <a:schemeClr val="tx1">
                    <a:lumMod val="95000"/>
                    <a:lumOff val="5000"/>
                  </a:schemeClr>
                </a:solidFill>
                <a:cs typeface="B Kamran" pitchFamily="2" charset="-78"/>
              </a:rPr>
              <a:t>د‌.از کلی گویی بپرهیزید شواهد خود را به گونه ای نشان دهید که خواننده</a:t>
            </a:r>
            <a:r>
              <a:rPr lang="en-US" sz="3200" b="1" dirty="0">
                <a:solidFill>
                  <a:schemeClr val="tx1">
                    <a:lumMod val="95000"/>
                    <a:lumOff val="5000"/>
                  </a:schemeClr>
                </a:solidFill>
                <a:cs typeface="B Kamran" pitchFamily="2" charset="-78"/>
              </a:rPr>
              <a:t> </a:t>
            </a:r>
            <a:r>
              <a:rPr lang="ar-SA" sz="3200" b="1" dirty="0">
                <a:solidFill>
                  <a:schemeClr val="tx1">
                    <a:lumMod val="95000"/>
                    <a:lumOff val="5000"/>
                  </a:schemeClr>
                </a:solidFill>
                <a:cs typeface="B Kamran" pitchFamily="2" charset="-78"/>
              </a:rPr>
              <a:t>ی گزارش، از وضعیّت پژوهش کاملاً آگاه گردد. یا به عبارتی مشکل شما را مشکل خود بپندارد.</a:t>
            </a:r>
            <a:endParaRPr lang="en-US" sz="3200" b="1" dirty="0">
              <a:solidFill>
                <a:schemeClr val="tx1">
                  <a:lumMod val="95000"/>
                  <a:lumOff val="5000"/>
                </a:schemeClr>
              </a:solidFill>
              <a:cs typeface="B Kamran" pitchFamily="2" charset="-78"/>
            </a:endParaRPr>
          </a:p>
          <a:p>
            <a:pPr marL="0" indent="0" algn="r" rtl="1">
              <a:buNone/>
              <a:defRPr/>
            </a:pPr>
            <a:endParaRPr lang="en-US" sz="2800" dirty="0">
              <a:cs typeface="B Kamran" pitchFamily="2" charset="-78"/>
            </a:endParaRPr>
          </a:p>
          <a:p>
            <a:pPr algn="r" rtl="1">
              <a:defRPr/>
            </a:pPr>
            <a:endParaRPr lang="en-US" sz="2800" dirty="0">
              <a:cs typeface="B Kamran" pitchFamily="2" charset="-78"/>
            </a:endParaRPr>
          </a:p>
        </p:txBody>
      </p:sp>
    </p:spTree>
    <p:extLst>
      <p:ext uri="{BB962C8B-B14F-4D97-AF65-F5344CB8AC3E}">
        <p14:creationId xmlns:p14="http://schemas.microsoft.com/office/powerpoint/2010/main" val="325266299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888274" y="115888"/>
            <a:ext cx="8033657" cy="955266"/>
          </a:xfrm>
          <a:solidFill>
            <a:schemeClr val="bg1"/>
          </a:solidFill>
          <a:ln w="57150">
            <a:noFill/>
            <a:miter lim="800000"/>
            <a:headEnd/>
            <a:tailEnd/>
          </a:ln>
        </p:spPr>
        <p:txBody>
          <a:bodyPr/>
          <a:lstStyle/>
          <a:p>
            <a:pPr algn="ctr"/>
            <a:r>
              <a:rPr lang="ar-SA" altLang="en-US" b="1" dirty="0" smtClean="0">
                <a:cs typeface="B Jadid" panose="00000700000000000000" pitchFamily="2" charset="-78"/>
              </a:rPr>
              <a:t>ارائه </a:t>
            </a:r>
            <a:r>
              <a:rPr lang="ar-SA" altLang="en-US" b="1" dirty="0">
                <a:cs typeface="B Jadid" panose="00000700000000000000" pitchFamily="2" charset="-78"/>
              </a:rPr>
              <a:t> راه حل های پیشنهادی: </a:t>
            </a:r>
            <a:endParaRPr lang="en-US" altLang="en-US" dirty="0">
              <a:cs typeface="B Jadid" panose="00000700000000000000" pitchFamily="2" charset="-78"/>
            </a:endParaRPr>
          </a:p>
        </p:txBody>
      </p:sp>
      <p:sp>
        <p:nvSpPr>
          <p:cNvPr id="3" name="Content Placeholder 2"/>
          <p:cNvSpPr>
            <a:spLocks noGrp="1"/>
          </p:cNvSpPr>
          <p:nvPr>
            <p:ph idx="1"/>
          </p:nvPr>
        </p:nvSpPr>
        <p:spPr>
          <a:xfrm>
            <a:off x="888274" y="1358538"/>
            <a:ext cx="8477795" cy="4878752"/>
          </a:xfrm>
          <a:solidFill>
            <a:schemeClr val="bg1"/>
          </a:solidFill>
          <a:ln w="57150">
            <a:noFill/>
          </a:ln>
        </p:spPr>
        <p:txBody>
          <a:bodyPr>
            <a:normAutofit fontScale="85000" lnSpcReduction="10000"/>
          </a:bodyPr>
          <a:lstStyle/>
          <a:p>
            <a:pPr marL="342900" lvl="1" indent="-342900" algn="just" rtl="1">
              <a:buFontTx/>
              <a:buChar char="•"/>
              <a:defRPr/>
            </a:pPr>
            <a:r>
              <a:rPr lang="fa-IR" sz="3000" b="1" dirty="0" smtClean="0">
                <a:cs typeface="B Titr" panose="00000700000000000000" pitchFamily="2" charset="-78"/>
              </a:rPr>
              <a:t>درانتخاب راه حل جدید شتاب نکنید.</a:t>
            </a:r>
          </a:p>
          <a:p>
            <a:pPr marL="342900" lvl="1" indent="-342900" algn="just" rtl="1">
              <a:buFontTx/>
              <a:buChar char="•"/>
              <a:defRPr/>
            </a:pPr>
            <a:r>
              <a:rPr lang="ar-SA" sz="3000" b="1" dirty="0" smtClean="0">
                <a:cs typeface="B Titr" panose="00000700000000000000" pitchFamily="2" charset="-78"/>
              </a:rPr>
              <a:t>راه </a:t>
            </a:r>
            <a:r>
              <a:rPr lang="ar-SA" sz="3000" b="1" dirty="0">
                <a:cs typeface="B Titr" panose="00000700000000000000" pitchFamily="2" charset="-78"/>
              </a:rPr>
              <a:t>حل هایی را که به ذهنتان رسیده است بنویسید </a:t>
            </a:r>
            <a:r>
              <a:rPr lang="ar-SA" sz="3000" b="1" dirty="0" smtClean="0">
                <a:cs typeface="B Titr" panose="00000700000000000000" pitchFamily="2" charset="-78"/>
              </a:rPr>
              <a:t>.</a:t>
            </a:r>
            <a:r>
              <a:rPr lang="fa-IR" sz="3000" b="1" dirty="0" smtClean="0">
                <a:cs typeface="B Titr" panose="00000700000000000000" pitchFamily="2" charset="-78"/>
              </a:rPr>
              <a:t> </a:t>
            </a:r>
            <a:endParaRPr lang="en-US" sz="3000" b="1" dirty="0">
              <a:cs typeface="B Titr" panose="00000700000000000000" pitchFamily="2" charset="-78"/>
            </a:endParaRPr>
          </a:p>
          <a:p>
            <a:pPr algn="just" rtl="1">
              <a:defRPr/>
            </a:pPr>
            <a:r>
              <a:rPr lang="ar-SA" sz="3000" b="1" dirty="0">
                <a:cs typeface="B Titr" panose="00000700000000000000" pitchFamily="2" charset="-78"/>
              </a:rPr>
              <a:t>  نشان دهید که از نظرات دیگران هم برای ارائه این راه حل استفاده کرده اید.</a:t>
            </a:r>
            <a:endParaRPr lang="fa-IR" sz="3000" b="1" dirty="0">
              <a:cs typeface="B Titr" panose="00000700000000000000" pitchFamily="2" charset="-78"/>
            </a:endParaRPr>
          </a:p>
          <a:p>
            <a:pPr algn="just" rtl="1" eaLnBrk="1" hangingPunct="1">
              <a:defRPr/>
            </a:pPr>
            <a:r>
              <a:rPr lang="fa-IR" sz="3000" b="1" dirty="0">
                <a:cs typeface="B Titr" panose="00000700000000000000" pitchFamily="2" charset="-78"/>
              </a:rPr>
              <a:t>به یادداشته باشید مسئولیت وتعهد اجرا ونتیجه گیری این تحقیق با شماست.</a:t>
            </a:r>
          </a:p>
          <a:p>
            <a:pPr algn="just" rtl="1" eaLnBrk="1" hangingPunct="1">
              <a:defRPr/>
            </a:pPr>
            <a:r>
              <a:rPr lang="fa-IR" sz="3000" b="1" dirty="0">
                <a:cs typeface="B Titr" panose="00000700000000000000" pitchFamily="2" charset="-78"/>
              </a:rPr>
              <a:t>شکست معنی ندارد،درصورت نتیجه ندادن ،راههای دیگر را بیازمایید.</a:t>
            </a:r>
          </a:p>
          <a:p>
            <a:pPr algn="just" rtl="1" eaLnBrk="1" hangingPunct="1">
              <a:defRPr/>
            </a:pPr>
            <a:r>
              <a:rPr lang="fa-IR" sz="3000" b="1" dirty="0">
                <a:cs typeface="B Titr" panose="00000700000000000000" pitchFamily="2" charset="-78"/>
              </a:rPr>
              <a:t>هرچه اطلاعات موثق تر باشد امکان پذیرش ونتیجه دادن آن بیشتر است.</a:t>
            </a:r>
          </a:p>
          <a:p>
            <a:pPr algn="just" rtl="1" eaLnBrk="1" hangingPunct="1">
              <a:defRPr/>
            </a:pPr>
            <a:r>
              <a:rPr lang="fa-IR" sz="3000" b="1" dirty="0">
                <a:cs typeface="B Titr" panose="00000700000000000000" pitchFamily="2" charset="-78"/>
              </a:rPr>
              <a:t>برای اجرای راه حل جدید ”برنامه ریزی“ کنید.چه فعالیتهایی؟چگونه ؟باچه امکاناتی؟چه زمانی؟باچه وسایلی؟کجا؟</a:t>
            </a:r>
          </a:p>
          <a:p>
            <a:pPr algn="just" rtl="1">
              <a:defRPr/>
            </a:pPr>
            <a:endParaRPr lang="en-US" sz="4000" b="1" dirty="0">
              <a:cs typeface="B Titr" panose="00000700000000000000" pitchFamily="2" charset="-78"/>
            </a:endParaRPr>
          </a:p>
        </p:txBody>
      </p:sp>
    </p:spTree>
    <p:extLst>
      <p:ext uri="{BB962C8B-B14F-4D97-AF65-F5344CB8AC3E}">
        <p14:creationId xmlns:p14="http://schemas.microsoft.com/office/powerpoint/2010/main" val="33814379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77334" y="609600"/>
            <a:ext cx="8596668" cy="748937"/>
          </a:xfrm>
          <a:noFill/>
          <a:ln w="57150">
            <a:noFill/>
            <a:miter lim="800000"/>
            <a:headEnd/>
            <a:tailEnd/>
          </a:ln>
        </p:spPr>
        <p:txBody>
          <a:bodyPr/>
          <a:lstStyle/>
          <a:p>
            <a:pPr algn="ctr"/>
            <a:r>
              <a:rPr lang="ar-SA" altLang="en-US" sz="4000" b="1" dirty="0" smtClean="0">
                <a:cs typeface="B Titr" panose="00000700000000000000" pitchFamily="2" charset="-78"/>
              </a:rPr>
              <a:t>انتخاب </a:t>
            </a:r>
            <a:r>
              <a:rPr lang="ar-SA" altLang="en-US" sz="4000" b="1" dirty="0">
                <a:cs typeface="B Titr" panose="00000700000000000000" pitchFamily="2" charset="-78"/>
              </a:rPr>
              <a:t>راه حل ها:</a:t>
            </a:r>
            <a:endParaRPr lang="en-US" altLang="en-US" sz="4000" dirty="0">
              <a:cs typeface="B Titr" panose="00000700000000000000" pitchFamily="2" charset="-78"/>
            </a:endParaRPr>
          </a:p>
        </p:txBody>
      </p:sp>
      <p:sp>
        <p:nvSpPr>
          <p:cNvPr id="3" name="Content Placeholder 2"/>
          <p:cNvSpPr>
            <a:spLocks noGrp="1"/>
          </p:cNvSpPr>
          <p:nvPr>
            <p:ph idx="1"/>
          </p:nvPr>
        </p:nvSpPr>
        <p:spPr>
          <a:xfrm>
            <a:off x="1044402" y="1867989"/>
            <a:ext cx="8229600" cy="3853541"/>
          </a:xfrm>
          <a:solidFill>
            <a:schemeClr val="bg2">
              <a:lumMod val="20000"/>
              <a:lumOff val="80000"/>
            </a:schemeClr>
          </a:solidFill>
          <a:ln w="57150">
            <a:solidFill>
              <a:srgbClr val="00B0F0"/>
            </a:solidFill>
          </a:ln>
        </p:spPr>
        <p:txBody>
          <a:bodyPr>
            <a:normAutofit/>
          </a:bodyPr>
          <a:lstStyle/>
          <a:p>
            <a:pPr algn="r" rtl="1">
              <a:defRPr/>
            </a:pPr>
            <a:r>
              <a:rPr lang="ar-SA" sz="4800" b="1" dirty="0" smtClean="0">
                <a:cs typeface="B Kamran" pitchFamily="2" charset="-78"/>
              </a:rPr>
              <a:t>الف.بنویسید </a:t>
            </a:r>
            <a:r>
              <a:rPr lang="ar-SA" sz="4800" b="1" dirty="0">
                <a:cs typeface="B Kamran" pitchFamily="2" charset="-78"/>
              </a:rPr>
              <a:t>که کدام راه حل را انتخاب کردید وچرا؟</a:t>
            </a:r>
            <a:endParaRPr lang="en-US" sz="4800" b="1" dirty="0">
              <a:cs typeface="B Kamran" pitchFamily="2" charset="-78"/>
            </a:endParaRPr>
          </a:p>
          <a:p>
            <a:pPr algn="r" rtl="1">
              <a:defRPr/>
            </a:pPr>
            <a:r>
              <a:rPr lang="ar-SA" sz="4800" b="1" dirty="0">
                <a:cs typeface="B Kamran" pitchFamily="2" charset="-78"/>
              </a:rPr>
              <a:t>ب‌. استدلال علمی و تجربی خود را برای انتخاب این راه حل ها، بنویسید</a:t>
            </a:r>
            <a:r>
              <a:rPr lang="ar-SA" sz="4800" b="1" dirty="0" smtClean="0">
                <a:cs typeface="B Kamran" pitchFamily="2" charset="-78"/>
              </a:rPr>
              <a:t>.</a:t>
            </a:r>
            <a:endParaRPr lang="en-US" sz="4800" b="1" dirty="0">
              <a:cs typeface="B Kamran" pitchFamily="2" charset="-78"/>
            </a:endParaRPr>
          </a:p>
        </p:txBody>
      </p:sp>
    </p:spTree>
    <p:extLst>
      <p:ext uri="{BB962C8B-B14F-4D97-AF65-F5344CB8AC3E}">
        <p14:creationId xmlns:p14="http://schemas.microsoft.com/office/powerpoint/2010/main" val="9802028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79269" y="444138"/>
            <a:ext cx="7916091" cy="1097279"/>
          </a:xfrm>
          <a:noFill/>
          <a:ln w="38100">
            <a:noFill/>
            <a:miter lim="800000"/>
            <a:headEnd/>
            <a:tailEnd/>
          </a:ln>
        </p:spPr>
        <p:txBody>
          <a:bodyPr/>
          <a:lstStyle/>
          <a:p>
            <a:pPr algn="r"/>
            <a:r>
              <a:rPr lang="ar-SA" altLang="en-US" sz="2800" b="1" dirty="0" smtClean="0">
                <a:solidFill>
                  <a:schemeClr val="tx1"/>
                </a:solidFill>
                <a:cs typeface="B Titr" panose="00000700000000000000" pitchFamily="2" charset="-78"/>
              </a:rPr>
              <a:t>اعتبار </a:t>
            </a:r>
            <a:r>
              <a:rPr lang="ar-SA" altLang="en-US" sz="2800" b="1" dirty="0">
                <a:solidFill>
                  <a:schemeClr val="tx1"/>
                </a:solidFill>
                <a:cs typeface="B Titr" panose="00000700000000000000" pitchFamily="2" charset="-78"/>
              </a:rPr>
              <a:t>بخشی:(دلایل اعتبار کار خودتان را بیان کنید و بگویید چه کسانی به کار شما اعتبار بخشیدند.)</a:t>
            </a:r>
            <a:endParaRPr lang="en-US" altLang="en-US" sz="4000" dirty="0">
              <a:solidFill>
                <a:schemeClr val="tx1"/>
              </a:solidFill>
              <a:cs typeface="B Titr" panose="00000700000000000000" pitchFamily="2" charset="-78"/>
            </a:endParaRPr>
          </a:p>
        </p:txBody>
      </p:sp>
      <p:sp>
        <p:nvSpPr>
          <p:cNvPr id="3" name="Content Placeholder 2"/>
          <p:cNvSpPr>
            <a:spLocks noGrp="1"/>
          </p:cNvSpPr>
          <p:nvPr>
            <p:ph idx="1"/>
          </p:nvPr>
        </p:nvSpPr>
        <p:spPr>
          <a:xfrm>
            <a:off x="783771" y="2599509"/>
            <a:ext cx="8490858" cy="2297929"/>
          </a:xfrm>
          <a:noFill/>
          <a:ln w="38100">
            <a:noFill/>
          </a:ln>
        </p:spPr>
        <p:txBody>
          <a:bodyPr>
            <a:normAutofit/>
          </a:bodyPr>
          <a:lstStyle/>
          <a:p>
            <a:pPr marL="0" indent="0" algn="r" rtl="1">
              <a:buNone/>
              <a:defRPr/>
            </a:pPr>
            <a:r>
              <a:rPr lang="fa-IR" sz="4000" b="1" dirty="0">
                <a:cs typeface="B Homa" panose="00000400000000000000" pitchFamily="2" charset="-78"/>
              </a:rPr>
              <a:t>-</a:t>
            </a:r>
            <a:r>
              <a:rPr lang="ar-SA" sz="4000" b="1" dirty="0">
                <a:cs typeface="B Homa" panose="00000400000000000000" pitchFamily="2" charset="-78"/>
              </a:rPr>
              <a:t>چگونه می توانید نشان دهید که شما توجه و دقت کافی داشته اید تا داوری هایتان منطقی، عادلانه ودقیق باشد؟ </a:t>
            </a:r>
            <a:endParaRPr lang="en-US" sz="4000" b="1" dirty="0">
              <a:cs typeface="B Homa" panose="00000400000000000000" pitchFamily="2" charset="-78"/>
            </a:endParaRPr>
          </a:p>
          <a:p>
            <a:pPr algn="r" rtl="1">
              <a:defRPr/>
            </a:pPr>
            <a:endParaRPr lang="en-US" sz="4000" b="1" dirty="0">
              <a:cs typeface="B Homa" panose="00000400000000000000" pitchFamily="2" charset="-78"/>
            </a:endParaRPr>
          </a:p>
        </p:txBody>
      </p:sp>
    </p:spTree>
    <p:extLst>
      <p:ext uri="{BB962C8B-B14F-4D97-AF65-F5344CB8AC3E}">
        <p14:creationId xmlns:p14="http://schemas.microsoft.com/office/powerpoint/2010/main" val="132259535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a:ln w="38100">
            <a:solidFill>
              <a:srgbClr val="FF0000"/>
            </a:solidFill>
          </a:ln>
        </p:spPr>
        <p:txBody>
          <a:bodyPr/>
          <a:lstStyle/>
          <a:p>
            <a:pPr algn="ctr">
              <a:defRPr/>
            </a:pPr>
            <a:r>
              <a:rPr lang="ar-SA" sz="4000" dirty="0" smtClean="0">
                <a:solidFill>
                  <a:schemeClr val="tx1"/>
                </a:solidFill>
                <a:cs typeface="B Titr" panose="00000700000000000000" pitchFamily="2" charset="-78"/>
              </a:rPr>
              <a:t>نقادی </a:t>
            </a:r>
            <a:r>
              <a:rPr lang="ar-SA" sz="4000" dirty="0">
                <a:solidFill>
                  <a:schemeClr val="tx1"/>
                </a:solidFill>
                <a:cs typeface="B Titr" panose="00000700000000000000" pitchFamily="2" charset="-78"/>
              </a:rPr>
              <a:t>و نظر همکاران:</a:t>
            </a:r>
            <a:endParaRPr lang="en-US" sz="4000" dirty="0">
              <a:solidFill>
                <a:schemeClr val="tx1"/>
              </a:solidFill>
              <a:cs typeface="B Titr" panose="00000700000000000000" pitchFamily="2" charset="-78"/>
            </a:endParaRPr>
          </a:p>
        </p:txBody>
      </p:sp>
      <p:sp>
        <p:nvSpPr>
          <p:cNvPr id="31747" name="Content Placeholder 2"/>
          <p:cNvSpPr>
            <a:spLocks noGrp="1"/>
          </p:cNvSpPr>
          <p:nvPr>
            <p:ph idx="1"/>
          </p:nvPr>
        </p:nvSpPr>
        <p:spPr>
          <a:solidFill>
            <a:schemeClr val="bg1"/>
          </a:solidFill>
          <a:ln w="38100">
            <a:solidFill>
              <a:srgbClr val="2DE024"/>
            </a:solidFill>
            <a:miter lim="800000"/>
            <a:headEnd/>
            <a:tailEnd/>
          </a:ln>
        </p:spPr>
        <p:txBody>
          <a:bodyPr/>
          <a:lstStyle/>
          <a:p>
            <a:pPr algn="just" rtl="1"/>
            <a:r>
              <a:rPr lang="ar-SA" altLang="en-US" sz="2800" dirty="0" smtClean="0">
                <a:solidFill>
                  <a:schemeClr val="tx1"/>
                </a:solidFill>
                <a:cs typeface="B Kamran" panose="00000400000000000000" pitchFamily="2" charset="-78"/>
              </a:rPr>
              <a:t>استاد ناظر، همکار پژوهشی، همکار دانشگاهی، همکار شغلی، دوستان منتقد، فامیل و... این افراد باید نظر خود را به صورت مستند بیان کنند .</a:t>
            </a:r>
            <a:endParaRPr lang="en-US" altLang="en-US" sz="2800" dirty="0" smtClean="0">
              <a:solidFill>
                <a:schemeClr val="tx1"/>
              </a:solidFill>
              <a:cs typeface="B Kamran" panose="00000400000000000000" pitchFamily="2" charset="-78"/>
            </a:endParaRPr>
          </a:p>
          <a:p>
            <a:pPr algn="just" rtl="1"/>
            <a:r>
              <a:rPr lang="ar-SA" altLang="en-US" sz="2800" dirty="0" smtClean="0">
                <a:solidFill>
                  <a:schemeClr val="tx1"/>
                </a:solidFill>
                <a:cs typeface="B Kamran" panose="00000400000000000000" pitchFamily="2" charset="-78"/>
              </a:rPr>
              <a:t>شما هم نظرات آنان را منعکس کرده باشید. تا نظر خواننده را به کار خودتان جلب کنید.</a:t>
            </a:r>
            <a:endParaRPr lang="en-US" altLang="en-US" sz="2800" dirty="0" smtClean="0">
              <a:solidFill>
                <a:schemeClr val="tx1"/>
              </a:solidFill>
              <a:cs typeface="B Kamran" panose="00000400000000000000" pitchFamily="2" charset="-78"/>
            </a:endParaRPr>
          </a:p>
          <a:p>
            <a:pPr algn="just" rtl="1"/>
            <a:r>
              <a:rPr lang="ar-SA" altLang="en-US" sz="2800" dirty="0" smtClean="0">
                <a:solidFill>
                  <a:schemeClr val="tx1"/>
                </a:solidFill>
                <a:cs typeface="B Kamran" panose="00000400000000000000" pitchFamily="2" charset="-78"/>
              </a:rPr>
              <a:t>الف. این اقدام پژوهی درکار و اعمال شما چه اثری گذاشت؟</a:t>
            </a:r>
            <a:endParaRPr lang="en-US" altLang="en-US" sz="2800" dirty="0" smtClean="0">
              <a:solidFill>
                <a:schemeClr val="tx1"/>
              </a:solidFill>
              <a:cs typeface="B Kamran" panose="00000400000000000000" pitchFamily="2" charset="-78"/>
            </a:endParaRPr>
          </a:p>
          <a:p>
            <a:pPr algn="just" rtl="1"/>
            <a:r>
              <a:rPr lang="ar-SA" altLang="en-US" sz="2800" dirty="0" smtClean="0">
                <a:solidFill>
                  <a:schemeClr val="tx1"/>
                </a:solidFill>
                <a:cs typeface="B Kamran" panose="00000400000000000000" pitchFamily="2" charset="-78"/>
              </a:rPr>
              <a:t>ب‌. آیا تصمیم دارید این کار را ادامه دهید و مسأله جدیدی را بررسی کنید؟</a:t>
            </a:r>
            <a:endParaRPr lang="en-US" altLang="en-US" sz="2800" dirty="0" smtClean="0">
              <a:solidFill>
                <a:schemeClr val="tx1"/>
              </a:solidFill>
              <a:cs typeface="B Kamran" panose="00000400000000000000" pitchFamily="2" charset="-78"/>
            </a:endParaRPr>
          </a:p>
          <a:p>
            <a:pPr algn="just" rtl="1"/>
            <a:r>
              <a:rPr lang="ar-SA" altLang="en-US" sz="2800" dirty="0" smtClean="0">
                <a:solidFill>
                  <a:schemeClr val="tx1"/>
                </a:solidFill>
                <a:cs typeface="B Kamran" panose="00000400000000000000" pitchFamily="2" charset="-78"/>
              </a:rPr>
              <a:t>ج‌. آیا انجام این اقدام پژوهی بر سایر همکاران شما هم اثری گذاشته است؟</a:t>
            </a:r>
            <a:endParaRPr lang="en-US" altLang="en-US" sz="2800" dirty="0" smtClean="0">
              <a:solidFill>
                <a:schemeClr val="tx1"/>
              </a:solidFill>
              <a:cs typeface="B Kamran" panose="00000400000000000000" pitchFamily="2" charset="-78"/>
            </a:endParaRPr>
          </a:p>
          <a:p>
            <a:pPr algn="just" rtl="1"/>
            <a:endParaRPr lang="en-US" altLang="en-US" dirty="0" smtClean="0">
              <a:solidFill>
                <a:schemeClr val="tx1"/>
              </a:solidFill>
            </a:endParaRPr>
          </a:p>
        </p:txBody>
      </p:sp>
    </p:spTree>
    <p:extLst>
      <p:ext uri="{BB962C8B-B14F-4D97-AF65-F5344CB8AC3E}">
        <p14:creationId xmlns:p14="http://schemas.microsoft.com/office/powerpoint/2010/main" val="21358536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410789" y="260350"/>
            <a:ext cx="7080068" cy="1143000"/>
          </a:xfrm>
          <a:solidFill>
            <a:schemeClr val="bg1"/>
          </a:solidFill>
          <a:ln w="38100">
            <a:solidFill>
              <a:srgbClr val="FF00FF"/>
            </a:solidFill>
            <a:miter lim="800000"/>
            <a:headEnd/>
            <a:tailEnd/>
          </a:ln>
        </p:spPr>
        <p:txBody>
          <a:bodyPr/>
          <a:lstStyle/>
          <a:p>
            <a:r>
              <a:rPr lang="ar-SA" altLang="en-US" sz="3200" b="1" dirty="0" smtClean="0">
                <a:cs typeface="B Titr" panose="00000700000000000000" pitchFamily="2" charset="-78"/>
              </a:rPr>
              <a:t>اجرای </a:t>
            </a:r>
            <a:r>
              <a:rPr lang="ar-SA" altLang="en-US" sz="3200" b="1" dirty="0">
                <a:cs typeface="B Titr" panose="00000700000000000000" pitchFamily="2" charset="-78"/>
              </a:rPr>
              <a:t>راه حل های </a:t>
            </a:r>
            <a:r>
              <a:rPr lang="ar-SA" altLang="en-US" sz="3200" b="1" dirty="0" smtClean="0">
                <a:cs typeface="B Titr" panose="00000700000000000000" pitchFamily="2" charset="-78"/>
              </a:rPr>
              <a:t>انتخابی</a:t>
            </a:r>
            <a:r>
              <a:rPr lang="ar-SA" altLang="en-US" sz="3200" b="1" dirty="0">
                <a:cs typeface="B Titr" panose="00000700000000000000" pitchFamily="2" charset="-78"/>
              </a:rPr>
              <a:t>: </a:t>
            </a:r>
            <a:r>
              <a:rPr lang="ar-SA" altLang="en-US" sz="2800" b="1" dirty="0">
                <a:cs typeface="B Titr" panose="00000700000000000000" pitchFamily="2" charset="-78"/>
              </a:rPr>
              <a:t>(چه کردید ؟)</a:t>
            </a:r>
            <a:endParaRPr lang="en-US" altLang="en-US" sz="3200" b="1" dirty="0">
              <a:cs typeface="B Titr" panose="00000700000000000000" pitchFamily="2" charset="-78"/>
            </a:endParaRPr>
          </a:p>
        </p:txBody>
      </p:sp>
      <p:sp>
        <p:nvSpPr>
          <p:cNvPr id="29699" name="Content Placeholder 2"/>
          <p:cNvSpPr>
            <a:spLocks noGrp="1"/>
          </p:cNvSpPr>
          <p:nvPr>
            <p:ph idx="1"/>
          </p:nvPr>
        </p:nvSpPr>
        <p:spPr>
          <a:xfrm>
            <a:off x="326571" y="1600199"/>
            <a:ext cx="9000309" cy="4696097"/>
          </a:xfrm>
          <a:solidFill>
            <a:srgbClr val="E9F4AA"/>
          </a:solidFill>
          <a:ln w="38100">
            <a:solidFill>
              <a:srgbClr val="FF0000"/>
            </a:solidFill>
            <a:miter lim="800000"/>
            <a:headEnd/>
            <a:tailEnd/>
          </a:ln>
        </p:spPr>
        <p:txBody>
          <a:bodyPr>
            <a:normAutofit/>
          </a:bodyPr>
          <a:lstStyle/>
          <a:p>
            <a:pPr algn="r" rtl="1"/>
            <a:r>
              <a:rPr lang="ar-SA" altLang="en-US" sz="3600" dirty="0" smtClean="0">
                <a:solidFill>
                  <a:schemeClr val="tx1"/>
                </a:solidFill>
                <a:cs typeface="B Kamran" panose="00000400000000000000" pitchFamily="2" charset="-78"/>
              </a:rPr>
              <a:t>الف.  مراحل اجراي راه حل ها را به تفصيل توضيح دهيد.</a:t>
            </a:r>
            <a:endParaRPr lang="en-US" altLang="en-US" sz="3600" dirty="0" smtClean="0">
              <a:solidFill>
                <a:schemeClr val="tx1"/>
              </a:solidFill>
              <a:cs typeface="B Kamran" panose="00000400000000000000" pitchFamily="2" charset="-78"/>
            </a:endParaRPr>
          </a:p>
          <a:p>
            <a:pPr algn="r" rtl="1"/>
            <a:r>
              <a:rPr lang="ar-SA" altLang="en-US" sz="3600" dirty="0" smtClean="0">
                <a:solidFill>
                  <a:schemeClr val="tx1"/>
                </a:solidFill>
                <a:cs typeface="B Kamran" panose="00000400000000000000" pitchFamily="2" charset="-78"/>
              </a:rPr>
              <a:t>ب‌.مشكلات حين اجرا را بيان كنيد.</a:t>
            </a:r>
            <a:endParaRPr lang="en-US" altLang="en-US" sz="3600" dirty="0" smtClean="0">
              <a:solidFill>
                <a:schemeClr val="tx1"/>
              </a:solidFill>
              <a:cs typeface="B Kamran" panose="00000400000000000000" pitchFamily="2" charset="-78"/>
            </a:endParaRPr>
          </a:p>
          <a:p>
            <a:pPr algn="r" rtl="1"/>
            <a:r>
              <a:rPr lang="ar-SA" altLang="en-US" sz="3600" dirty="0" smtClean="0">
                <a:solidFill>
                  <a:schemeClr val="tx1"/>
                </a:solidFill>
                <a:cs typeface="B Kamran" panose="00000400000000000000" pitchFamily="2" charset="-78"/>
              </a:rPr>
              <a:t>د‌. چگونگي نظارت بر اجراي راه حل ها را گزارش كنيد. </a:t>
            </a:r>
            <a:endParaRPr lang="en-US" altLang="en-US" sz="3600" dirty="0" smtClean="0">
              <a:solidFill>
                <a:schemeClr val="tx1"/>
              </a:solidFill>
              <a:cs typeface="B Kamran" panose="00000400000000000000" pitchFamily="2" charset="-78"/>
            </a:endParaRPr>
          </a:p>
          <a:p>
            <a:pPr algn="just" rtl="1"/>
            <a:r>
              <a:rPr lang="ar-SA" altLang="en-US" sz="3600" b="1" dirty="0" smtClean="0">
                <a:solidFill>
                  <a:schemeClr val="tx1"/>
                </a:solidFill>
                <a:cs typeface="B Kamran" panose="00000400000000000000" pitchFamily="2" charset="-78"/>
              </a:rPr>
              <a:t>نکته ی مهم : </a:t>
            </a:r>
            <a:r>
              <a:rPr lang="ar-SA" altLang="en-US" sz="3600" dirty="0" smtClean="0">
                <a:solidFill>
                  <a:schemeClr val="tx1"/>
                </a:solidFill>
                <a:cs typeface="B Kamran" panose="00000400000000000000" pitchFamily="2" charset="-78"/>
              </a:rPr>
              <a:t>نباید تصوّر کنیم آنچه ما می دانیم یا عمل کردیم را خواننده حدس می زند یا می داند، لذا باید آن چه را انجام دادیم دقیق و روشن بنویسیم ، زیرا خواننده مانند نویسنده به موضوع احاطه ندارد.</a:t>
            </a:r>
            <a:endParaRPr lang="en-US" altLang="en-US" sz="3600" dirty="0" smtClean="0">
              <a:solidFill>
                <a:schemeClr val="tx1"/>
              </a:solidFill>
              <a:cs typeface="B Kamran" panose="00000400000000000000" pitchFamily="2" charset="-78"/>
            </a:endParaRPr>
          </a:p>
          <a:p>
            <a:pPr algn="r" rtl="1"/>
            <a:endParaRPr lang="en-US" altLang="en-US" sz="3600" dirty="0" smtClean="0">
              <a:solidFill>
                <a:schemeClr val="tx1"/>
              </a:solidFill>
              <a:cs typeface="B Kamran" panose="00000400000000000000" pitchFamily="2" charset="-78"/>
            </a:endParaRPr>
          </a:p>
        </p:txBody>
      </p:sp>
    </p:spTree>
    <p:extLst>
      <p:ext uri="{BB962C8B-B14F-4D97-AF65-F5344CB8AC3E}">
        <p14:creationId xmlns:p14="http://schemas.microsoft.com/office/powerpoint/2010/main" val="393600741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solidFill>
            <a:srgbClr val="FFFF66"/>
          </a:solidFill>
          <a:ln w="57150">
            <a:solidFill>
              <a:srgbClr val="FF0000"/>
            </a:solidFill>
            <a:miter lim="800000"/>
            <a:headEnd/>
            <a:tailEnd/>
          </a:ln>
        </p:spPr>
        <p:txBody>
          <a:bodyPr/>
          <a:lstStyle/>
          <a:p>
            <a:pPr algn="ctr"/>
            <a:r>
              <a:rPr lang="ar-SA" altLang="en-US" sz="2800" dirty="0" smtClean="0">
                <a:solidFill>
                  <a:schemeClr val="tx1"/>
                </a:solidFill>
                <a:cs typeface="B Titr" panose="00000700000000000000" pitchFamily="2" charset="-78"/>
              </a:rPr>
              <a:t>اصلاح </a:t>
            </a:r>
            <a:r>
              <a:rPr lang="ar-SA" altLang="en-US" sz="2800" dirty="0">
                <a:solidFill>
                  <a:schemeClr val="tx1"/>
                </a:solidFill>
                <a:cs typeface="B Titr" panose="00000700000000000000" pitchFamily="2" charset="-78"/>
              </a:rPr>
              <a:t>و تعدیل بعضی از راه حل ها:</a:t>
            </a:r>
            <a:r>
              <a:rPr lang="ar-SA" altLang="en-US" sz="2400" dirty="0">
                <a:solidFill>
                  <a:schemeClr val="tx1"/>
                </a:solidFill>
                <a:cs typeface="B Titr" panose="00000700000000000000" pitchFamily="2" charset="-78"/>
              </a:rPr>
              <a:t> </a:t>
            </a:r>
            <a:r>
              <a:rPr lang="fa-IR" altLang="en-US" sz="2400" dirty="0">
                <a:solidFill>
                  <a:schemeClr val="tx1"/>
                </a:solidFill>
                <a:cs typeface="B Titr" panose="00000700000000000000" pitchFamily="2" charset="-78"/>
              </a:rPr>
              <a:t/>
            </a:r>
            <a:br>
              <a:rPr lang="fa-IR" altLang="en-US" sz="2400" dirty="0">
                <a:solidFill>
                  <a:schemeClr val="tx1"/>
                </a:solidFill>
                <a:cs typeface="B Titr" panose="00000700000000000000" pitchFamily="2" charset="-78"/>
              </a:rPr>
            </a:br>
            <a:r>
              <a:rPr lang="fa-IR" altLang="en-US" sz="2400" dirty="0">
                <a:solidFill>
                  <a:schemeClr val="tx1"/>
                </a:solidFill>
                <a:cs typeface="B Titr" panose="00000700000000000000" pitchFamily="2" charset="-78"/>
              </a:rPr>
              <a:t>     </a:t>
            </a:r>
            <a:r>
              <a:rPr lang="fa-IR" altLang="en-US" sz="2400" dirty="0" smtClean="0">
                <a:solidFill>
                  <a:schemeClr val="tx1"/>
                </a:solidFill>
                <a:cs typeface="B Titr" panose="00000700000000000000" pitchFamily="2" charset="-78"/>
              </a:rPr>
              <a:t> </a:t>
            </a:r>
            <a:r>
              <a:rPr lang="ar-SA" altLang="en-US" sz="2400" dirty="0">
                <a:solidFill>
                  <a:schemeClr val="tx1"/>
                </a:solidFill>
                <a:cs typeface="B Titr" panose="00000700000000000000" pitchFamily="2" charset="-78"/>
              </a:rPr>
              <a:t>(چگونه عملتان را اصلاح کردید؟)</a:t>
            </a:r>
            <a:endParaRPr lang="en-US" altLang="en-US" dirty="0">
              <a:solidFill>
                <a:schemeClr val="tx1"/>
              </a:solidFill>
              <a:cs typeface="B Titr" panose="00000700000000000000" pitchFamily="2" charset="-78"/>
            </a:endParaRPr>
          </a:p>
        </p:txBody>
      </p:sp>
      <p:sp>
        <p:nvSpPr>
          <p:cNvPr id="30723" name="Content Placeholder 2"/>
          <p:cNvSpPr>
            <a:spLocks noGrp="1"/>
          </p:cNvSpPr>
          <p:nvPr>
            <p:ph idx="1"/>
          </p:nvPr>
        </p:nvSpPr>
        <p:spPr>
          <a:xfrm>
            <a:off x="860868" y="2501538"/>
            <a:ext cx="8229600" cy="2981325"/>
          </a:xfrm>
          <a:solidFill>
            <a:srgbClr val="CCECFF"/>
          </a:solidFill>
          <a:ln w="38100">
            <a:solidFill>
              <a:srgbClr val="C00000"/>
            </a:solidFill>
            <a:miter lim="800000"/>
            <a:headEnd/>
            <a:tailEnd/>
          </a:ln>
        </p:spPr>
        <p:txBody>
          <a:bodyPr>
            <a:noAutofit/>
          </a:bodyPr>
          <a:lstStyle/>
          <a:p>
            <a:pPr algn="r" rtl="1"/>
            <a:r>
              <a:rPr lang="ar-SA" altLang="en-US" sz="4000" b="1" dirty="0" smtClean="0">
                <a:cs typeface="B Kamran" panose="00000400000000000000" pitchFamily="2" charset="-78"/>
              </a:rPr>
              <a:t>در اجرای بعضی از راه حل ها ممکن است بنا به دلایلی نتوانید آن را اجرا کنید یا با  مشکلی رو به رو شوید . در این قسمت توضیح کاملی از عدم اجرای راه حل یا نحوه</a:t>
            </a:r>
            <a:r>
              <a:rPr lang="en-US" altLang="en-US" sz="4000" b="1" dirty="0" smtClean="0">
                <a:cs typeface="B Kamran" panose="00000400000000000000" pitchFamily="2" charset="-78"/>
              </a:rPr>
              <a:t> </a:t>
            </a:r>
            <a:r>
              <a:rPr lang="ar-SA" altLang="en-US" sz="4000" b="1" dirty="0" smtClean="0">
                <a:cs typeface="B Kamran" panose="00000400000000000000" pitchFamily="2" charset="-78"/>
              </a:rPr>
              <a:t>ی تعدیل آن را می نویسید. اگر تغيير و تعديلي در راه حل به كار گرفته شده، اعمال كرديد، آن را بنويسيد.</a:t>
            </a:r>
            <a:endParaRPr lang="en-US" altLang="en-US" sz="4000" b="1" dirty="0" smtClean="0">
              <a:cs typeface="B Kamran" panose="00000400000000000000" pitchFamily="2" charset="-78"/>
            </a:endParaRPr>
          </a:p>
          <a:p>
            <a:pPr algn="r" rtl="1"/>
            <a:endParaRPr lang="en-US" altLang="en-US" sz="4000" b="1" dirty="0" smtClean="0">
              <a:cs typeface="B Kamran" panose="00000400000000000000" pitchFamily="2" charset="-78"/>
            </a:endParaRPr>
          </a:p>
        </p:txBody>
      </p:sp>
    </p:spTree>
    <p:extLst>
      <p:ext uri="{BB962C8B-B14F-4D97-AF65-F5344CB8AC3E}">
        <p14:creationId xmlns:p14="http://schemas.microsoft.com/office/powerpoint/2010/main" val="9616962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6948488" y="0"/>
            <a:ext cx="2195512" cy="6858000"/>
          </a:xfrm>
          <a:prstGeom prst="rect">
            <a:avLst/>
          </a:prstGeom>
          <a:solidFill>
            <a:srgbClr val="BBE0E3"/>
          </a:solidFill>
          <a:ln>
            <a:solidFill>
              <a:srgbClr val="333399">
                <a:lumMod val="60000"/>
                <a:lumOff val="40000"/>
              </a:srgbClr>
            </a:solidFill>
          </a:ln>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a:lstStyle>
          <a:p>
            <a:pPr marL="342900" marR="0" lvl="0" indent="-342900" algn="r" defTabSz="914400" rtl="1" eaLnBrk="1" fontAlgn="base" latinLnBrk="0" hangingPunct="1">
              <a:lnSpc>
                <a:spcPct val="100000"/>
              </a:lnSpc>
              <a:spcBef>
                <a:spcPct val="20000"/>
              </a:spcBef>
              <a:spcAft>
                <a:spcPct val="0"/>
              </a:spcAft>
              <a:buClrTx/>
              <a:buSzTx/>
              <a:buFontTx/>
              <a:buChar char="•"/>
              <a:tabLst/>
              <a:defRPr/>
            </a:pPr>
            <a:r>
              <a:rPr kumimoji="0" lang="ar-SA"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کورت لوین </a:t>
            </a:r>
            <a:r>
              <a:rPr kumimoji="0" lang="en-US"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a:t>
            </a:r>
            <a:r>
              <a:rPr kumimoji="0" lang="fa-IR"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پدر پژوهش در عمل) </a:t>
            </a:r>
            <a:r>
              <a:rPr kumimoji="0" lang="ar-SA"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در سال 194</a:t>
            </a:r>
            <a:r>
              <a:rPr kumimoji="0" lang="fa-IR"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6</a:t>
            </a:r>
            <a:r>
              <a:rPr kumimoji="0" lang="ar-SA"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 </a:t>
            </a:r>
            <a:r>
              <a:rPr kumimoji="0" lang="fa-IR"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پایه های</a:t>
            </a:r>
            <a:r>
              <a:rPr kumimoji="0" lang="ar-SA"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 اصطلاح «پژوهش در عمل» را ابداع کرد و فرایند اجرای آن را بر سه اصل بنیان نهاد</a:t>
            </a:r>
            <a:r>
              <a:rPr kumimoji="0" lang="en-US" alt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rPr>
              <a:t>:</a:t>
            </a:r>
            <a:endParaRPr kumimoji="0" lang="en-US" sz="2800" b="0" i="0" u="none" strike="noStrike" kern="0" cap="none" spc="0" normalizeH="0" baseline="0" noProof="0" smtClean="0">
              <a:ln>
                <a:noFill/>
              </a:ln>
              <a:solidFill>
                <a:srgbClr val="0070C0"/>
              </a:solidFill>
              <a:effectLst/>
              <a:uLnTx/>
              <a:uFillTx/>
              <a:latin typeface="Arial"/>
              <a:ea typeface="+mn-ea"/>
              <a:cs typeface="B Zar" panose="00000400000000000000" pitchFamily="2" charset="-78"/>
            </a:endParaRPr>
          </a:p>
          <a:p>
            <a:pPr marL="342900" marR="0" lvl="0" indent="-342900" algn="r" defTabSz="914400" rtl="1" eaLnBrk="1" fontAlgn="base" latinLnBrk="0" hangingPunct="1">
              <a:lnSpc>
                <a:spcPct val="100000"/>
              </a:lnSpc>
              <a:spcBef>
                <a:spcPct val="20000"/>
              </a:spcBef>
              <a:spcAft>
                <a:spcPct val="0"/>
              </a:spcAft>
              <a:buClrTx/>
              <a:buSzTx/>
              <a:buFontTx/>
              <a:buChar char="•"/>
              <a:tabLst/>
              <a:defRPr/>
            </a:pPr>
            <a:r>
              <a:rPr kumimoji="0" lang="ar-SA" altLang="en-US" sz="3600" b="1" i="0" u="none" strike="noStrike" kern="0" cap="none" spc="0" normalizeH="0" baseline="0" noProof="0" smtClean="0">
                <a:ln>
                  <a:noFill/>
                </a:ln>
                <a:solidFill>
                  <a:srgbClr val="000000"/>
                </a:solidFill>
                <a:effectLst/>
                <a:uLnTx/>
                <a:uFillTx/>
                <a:latin typeface="Arial"/>
                <a:ea typeface="+mn-ea"/>
                <a:cs typeface="B Kamran" pitchFamily="2" charset="-78"/>
              </a:rPr>
              <a:t>برنامه ریزی</a:t>
            </a:r>
            <a:endParaRPr kumimoji="0" lang="fa-IR" altLang="en-US" sz="3600" b="1" i="0" u="none" strike="noStrike" kern="0" cap="none" spc="0" normalizeH="0" baseline="0" noProof="0" smtClean="0">
              <a:ln>
                <a:noFill/>
              </a:ln>
              <a:solidFill>
                <a:srgbClr val="000000"/>
              </a:solidFill>
              <a:effectLst/>
              <a:uLnTx/>
              <a:uFillTx/>
              <a:latin typeface="Arial"/>
              <a:ea typeface="+mn-ea"/>
              <a:cs typeface="B Kamran" pitchFamily="2" charset="-78"/>
            </a:endParaRPr>
          </a:p>
          <a:p>
            <a:pPr marL="342900" marR="0" lvl="0" indent="-342900" algn="r" defTabSz="914400" rtl="1" eaLnBrk="1" fontAlgn="base" latinLnBrk="0" hangingPunct="1">
              <a:lnSpc>
                <a:spcPct val="100000"/>
              </a:lnSpc>
              <a:spcBef>
                <a:spcPct val="20000"/>
              </a:spcBef>
              <a:spcAft>
                <a:spcPct val="0"/>
              </a:spcAft>
              <a:buClrTx/>
              <a:buSzTx/>
              <a:buFontTx/>
              <a:buChar char="•"/>
              <a:tabLst/>
              <a:defRPr/>
            </a:pPr>
            <a:r>
              <a:rPr kumimoji="0" lang="ar-SA" altLang="en-US" sz="3600" b="1" i="0" u="none" strike="noStrike" kern="0" cap="none" spc="0" normalizeH="0" baseline="0" noProof="0" smtClean="0">
                <a:ln>
                  <a:noFill/>
                </a:ln>
                <a:solidFill>
                  <a:srgbClr val="000000"/>
                </a:solidFill>
                <a:effectLst/>
                <a:uLnTx/>
                <a:uFillTx/>
                <a:latin typeface="Arial"/>
                <a:ea typeface="+mn-ea"/>
                <a:cs typeface="B Kamran" pitchFamily="2" charset="-78"/>
              </a:rPr>
              <a:t> حقیقت یابی</a:t>
            </a:r>
            <a:endParaRPr kumimoji="0" lang="fa-IR" altLang="en-US" sz="3600" b="1" i="0" u="none" strike="noStrike" kern="0" cap="none" spc="0" normalizeH="0" baseline="0" noProof="0" smtClean="0">
              <a:ln>
                <a:noFill/>
              </a:ln>
              <a:solidFill>
                <a:srgbClr val="000000"/>
              </a:solidFill>
              <a:effectLst/>
              <a:uLnTx/>
              <a:uFillTx/>
              <a:latin typeface="Arial"/>
              <a:ea typeface="+mn-ea"/>
              <a:cs typeface="B Kamran" pitchFamily="2" charset="-78"/>
            </a:endParaRPr>
          </a:p>
          <a:p>
            <a:pPr marL="342900" marR="0" lvl="0" indent="-342900" algn="r" defTabSz="914400" rtl="1" eaLnBrk="1" fontAlgn="base" latinLnBrk="0" hangingPunct="1">
              <a:lnSpc>
                <a:spcPct val="100000"/>
              </a:lnSpc>
              <a:spcBef>
                <a:spcPct val="20000"/>
              </a:spcBef>
              <a:spcAft>
                <a:spcPct val="0"/>
              </a:spcAft>
              <a:buClrTx/>
              <a:buSzTx/>
              <a:buFontTx/>
              <a:buChar char="•"/>
              <a:tabLst/>
              <a:defRPr/>
            </a:pPr>
            <a:r>
              <a:rPr kumimoji="0" lang="fa-IR" altLang="en-US" sz="3600" b="1" i="0" u="none" strike="noStrike" kern="0" cap="none" spc="0" normalizeH="0" baseline="0" noProof="0" smtClean="0">
                <a:ln>
                  <a:noFill/>
                </a:ln>
                <a:solidFill>
                  <a:srgbClr val="000000"/>
                </a:solidFill>
                <a:effectLst/>
                <a:uLnTx/>
                <a:uFillTx/>
                <a:latin typeface="Arial"/>
                <a:ea typeface="+mn-ea"/>
                <a:cs typeface="B Kamran" pitchFamily="2" charset="-78"/>
              </a:rPr>
              <a:t>   </a:t>
            </a:r>
            <a:r>
              <a:rPr kumimoji="0" lang="ar-SA" altLang="en-US" sz="3600" b="1" i="0" u="none" strike="noStrike" kern="0" cap="none" spc="0" normalizeH="0" baseline="0" noProof="0" smtClean="0">
                <a:ln>
                  <a:noFill/>
                </a:ln>
                <a:solidFill>
                  <a:srgbClr val="000000"/>
                </a:solidFill>
                <a:effectLst/>
                <a:uLnTx/>
                <a:uFillTx/>
                <a:latin typeface="Arial"/>
                <a:ea typeface="+mn-ea"/>
                <a:cs typeface="B Kamran" pitchFamily="2" charset="-78"/>
              </a:rPr>
              <a:t>اجرا</a:t>
            </a:r>
            <a:r>
              <a:rPr kumimoji="0" lang="en-US" altLang="en-US" sz="3200" b="1" i="0" u="none" strike="noStrike" kern="0" cap="none" spc="0" normalizeH="0" baseline="0" noProof="0" smtClean="0">
                <a:ln>
                  <a:noFill/>
                </a:ln>
                <a:solidFill>
                  <a:srgbClr val="000000"/>
                </a:solidFill>
                <a:effectLst/>
                <a:uLnTx/>
                <a:uFillTx/>
                <a:latin typeface="Arial"/>
                <a:ea typeface="+mn-ea"/>
                <a:cs typeface="Arial"/>
              </a:rPr>
              <a:t/>
            </a:r>
            <a:br>
              <a:rPr kumimoji="0" lang="en-US" altLang="en-US" sz="3200" b="1" i="0" u="none" strike="noStrike" kern="0" cap="none" spc="0" normalizeH="0" baseline="0" noProof="0" smtClean="0">
                <a:ln>
                  <a:noFill/>
                </a:ln>
                <a:solidFill>
                  <a:srgbClr val="000000"/>
                </a:solidFill>
                <a:effectLst/>
                <a:uLnTx/>
                <a:uFillTx/>
                <a:latin typeface="Arial"/>
                <a:ea typeface="+mn-ea"/>
                <a:cs typeface="Arial"/>
              </a:rPr>
            </a:br>
            <a:endParaRPr kumimoji="0" lang="en-US" altLang="en-US" sz="3200" b="1" i="0" u="none" strike="noStrike" kern="0" cap="none" spc="0" normalizeH="0" baseline="0" noProof="0" dirty="0" smtClean="0">
              <a:ln>
                <a:noFill/>
              </a:ln>
              <a:solidFill>
                <a:srgbClr val="000000"/>
              </a:solidFill>
              <a:effectLst/>
              <a:uLnTx/>
              <a:uFillTx/>
              <a:latin typeface="Arial"/>
              <a:ea typeface="+mn-ea"/>
              <a:cs typeface="Arial"/>
            </a:endParaRPr>
          </a:p>
        </p:txBody>
      </p:sp>
      <p:pic>
        <p:nvPicPr>
          <p:cNvPr id="5" name="Picture 4" descr="0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9484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11543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796834" y="115889"/>
            <a:ext cx="8007532" cy="865187"/>
          </a:xfrm>
          <a:solidFill>
            <a:srgbClr val="E9F4AA"/>
          </a:solidFill>
          <a:ln w="38100">
            <a:noFill/>
            <a:miter lim="800000"/>
            <a:headEnd/>
            <a:tailEnd/>
          </a:ln>
        </p:spPr>
        <p:txBody>
          <a:bodyPr>
            <a:normAutofit/>
          </a:bodyPr>
          <a:lstStyle/>
          <a:p>
            <a:r>
              <a:rPr lang="ar-SA" altLang="en-US" sz="2800" dirty="0" smtClean="0">
                <a:solidFill>
                  <a:schemeClr val="tx1"/>
                </a:solidFill>
                <a:cs typeface="B Titr" panose="00000700000000000000" pitchFamily="2" charset="-78"/>
              </a:rPr>
              <a:t>ارائه </a:t>
            </a:r>
            <a:r>
              <a:rPr lang="ar-SA" altLang="en-US" sz="2800" dirty="0">
                <a:solidFill>
                  <a:schemeClr val="tx1"/>
                </a:solidFill>
                <a:cs typeface="B Titr" panose="00000700000000000000" pitchFamily="2" charset="-78"/>
              </a:rPr>
              <a:t>ی اطلاعات مربوط به تغییرات ایجاد شده؟ (شواهد2 )</a:t>
            </a:r>
            <a:endParaRPr lang="en-US" altLang="en-US" sz="4000" dirty="0">
              <a:solidFill>
                <a:schemeClr val="tx1"/>
              </a:solidFill>
              <a:cs typeface="B Titr" panose="00000700000000000000" pitchFamily="2" charset="-78"/>
            </a:endParaRPr>
          </a:p>
        </p:txBody>
      </p:sp>
      <p:sp>
        <p:nvSpPr>
          <p:cNvPr id="47107" name="Content Placeholder 2"/>
          <p:cNvSpPr>
            <a:spLocks noGrp="1"/>
          </p:cNvSpPr>
          <p:nvPr>
            <p:ph idx="1"/>
          </p:nvPr>
        </p:nvSpPr>
        <p:spPr>
          <a:xfrm>
            <a:off x="444138" y="1125538"/>
            <a:ext cx="8804366" cy="5327650"/>
          </a:xfrm>
          <a:solidFill>
            <a:schemeClr val="bg2">
              <a:lumMod val="20000"/>
              <a:lumOff val="80000"/>
            </a:schemeClr>
          </a:solidFill>
          <a:ln w="57150">
            <a:noFill/>
          </a:ln>
        </p:spPr>
        <p:txBody>
          <a:bodyPr>
            <a:noAutofit/>
          </a:bodyPr>
          <a:lstStyle/>
          <a:p>
            <a:pPr algn="r" rtl="1">
              <a:defRPr/>
            </a:pPr>
            <a:r>
              <a:rPr lang="ar-SA" sz="2400" dirty="0">
                <a:cs typeface="B Titr" panose="00000700000000000000" pitchFamily="2" charset="-78"/>
              </a:rPr>
              <a:t>الف. تاثیری که برشواهد یک گذاشتید به دقّت نشان دهید.</a:t>
            </a:r>
            <a:endParaRPr lang="en-US" sz="2400" dirty="0">
              <a:cs typeface="B Titr" panose="00000700000000000000" pitchFamily="2" charset="-78"/>
            </a:endParaRPr>
          </a:p>
          <a:p>
            <a:pPr algn="r" rtl="1">
              <a:defRPr/>
            </a:pPr>
            <a:r>
              <a:rPr lang="ar-SA" sz="2400" dirty="0">
                <a:cs typeface="B Titr" panose="00000700000000000000" pitchFamily="2" charset="-78"/>
              </a:rPr>
              <a:t>ب‌. مشخّص کنید پس از انجام راه حل ها چه نتیجه ای گرفتید.</a:t>
            </a:r>
            <a:endParaRPr lang="en-US" sz="2400" dirty="0">
              <a:cs typeface="B Titr" panose="00000700000000000000" pitchFamily="2" charset="-78"/>
            </a:endParaRPr>
          </a:p>
          <a:p>
            <a:pPr algn="r" rtl="1">
              <a:defRPr/>
            </a:pPr>
            <a:r>
              <a:rPr lang="ar-SA" sz="2400" dirty="0">
                <a:cs typeface="B Titr" panose="00000700000000000000" pitchFamily="2" charset="-78"/>
              </a:rPr>
              <a:t>ج‌. بنویسیدکه از چه روشی برای جمع آوری داده ها و اطلاعات استفاده کردید.</a:t>
            </a:r>
            <a:endParaRPr lang="en-US" sz="2400" dirty="0">
              <a:cs typeface="B Titr" panose="00000700000000000000" pitchFamily="2" charset="-78"/>
            </a:endParaRPr>
          </a:p>
          <a:p>
            <a:pPr algn="r" rtl="1">
              <a:defRPr/>
            </a:pPr>
            <a:r>
              <a:rPr lang="ar-SA" sz="2400" dirty="0">
                <a:cs typeface="B Titr" panose="00000700000000000000" pitchFamily="2" charset="-78"/>
              </a:rPr>
              <a:t>د‌. شواهد استفاده شده باید واقعی و قابل استناد باشند.</a:t>
            </a:r>
            <a:endParaRPr lang="en-US" sz="2400" dirty="0">
              <a:cs typeface="B Titr" panose="00000700000000000000" pitchFamily="2" charset="-78"/>
            </a:endParaRPr>
          </a:p>
          <a:p>
            <a:pPr algn="r" rtl="1">
              <a:defRPr/>
            </a:pPr>
            <a:r>
              <a:rPr lang="ar-SA" sz="2400" dirty="0">
                <a:cs typeface="B Titr" panose="00000700000000000000" pitchFamily="2" charset="-78"/>
              </a:rPr>
              <a:t>هـ. شواهد خود را معرفی کنید. شواهد عبارتند از: یادداشت ها وپیش نویس ها، فیلم ویدئویی، فایل صوتی، تصاویر، گزیده هایی از داده</a:t>
            </a:r>
            <a:r>
              <a:rPr lang="en-US" sz="2400" dirty="0">
                <a:cs typeface="B Titr" panose="00000700000000000000" pitchFamily="2" charset="-78"/>
              </a:rPr>
              <a:t> </a:t>
            </a:r>
            <a:r>
              <a:rPr lang="ar-SA" sz="2400" dirty="0">
                <a:cs typeface="B Titr" panose="00000700000000000000" pitchFamily="2" charset="-78"/>
              </a:rPr>
              <a:t>های خام و...</a:t>
            </a:r>
            <a:endParaRPr lang="fa-IR" sz="2400" dirty="0">
              <a:cs typeface="B Titr" panose="00000700000000000000" pitchFamily="2" charset="-78"/>
            </a:endParaRPr>
          </a:p>
          <a:p>
            <a:pPr algn="just" rtl="1" eaLnBrk="1" hangingPunct="1">
              <a:lnSpc>
                <a:spcPct val="80000"/>
              </a:lnSpc>
              <a:defRPr/>
            </a:pPr>
            <a:r>
              <a:rPr lang="fa-IR" sz="2400" dirty="0">
                <a:cs typeface="B Titr" panose="00000700000000000000" pitchFamily="2" charset="-78"/>
              </a:rPr>
              <a:t>همان گونه که قبلاً اشاره شد این مرحله برای ارزیابی  وقضاوت مورد نیاز است.برای این که ثابت کنید ادعایی که درباره عمل جدیدتان دارید،منطقی و درست است؛ باید شواهد ومستنداتی داشته باشید.دلایلی که مبین اصلاح به وجود آمده درکار شما باشد.</a:t>
            </a:r>
          </a:p>
          <a:p>
            <a:pPr algn="just" rtl="1" eaLnBrk="1" hangingPunct="1">
              <a:lnSpc>
                <a:spcPct val="80000"/>
              </a:lnSpc>
              <a:defRPr/>
            </a:pPr>
            <a:r>
              <a:rPr lang="fa-IR" sz="2400" dirty="0">
                <a:cs typeface="B Titr" panose="00000700000000000000" pitchFamily="2" charset="-78"/>
              </a:rPr>
              <a:t>ممکن است ادعا کنیدباروش جدید شما،نمرات دانش آموزان تا20 درصد بهبود یافته است ،این ادعا زمانی قابل قبول است که نمرات دانش آموزان قبل و بعد از اجرای راهکار جدید مقایسه شود.</a:t>
            </a:r>
          </a:p>
          <a:p>
            <a:pPr algn="r" rtl="1">
              <a:defRPr/>
            </a:pPr>
            <a:endParaRPr lang="en-US" sz="2400" dirty="0">
              <a:cs typeface="B Titr" panose="00000700000000000000" pitchFamily="2" charset="-78"/>
            </a:endParaRPr>
          </a:p>
          <a:p>
            <a:pPr algn="r" rtl="1">
              <a:defRPr/>
            </a:pPr>
            <a:endParaRPr lang="en-US" sz="2400" dirty="0">
              <a:cs typeface="B Titr" panose="00000700000000000000" pitchFamily="2" charset="-78"/>
            </a:endParaRPr>
          </a:p>
        </p:txBody>
      </p:sp>
    </p:spTree>
    <p:extLst>
      <p:ext uri="{BB962C8B-B14F-4D97-AF65-F5344CB8AC3E}">
        <p14:creationId xmlns:p14="http://schemas.microsoft.com/office/powerpoint/2010/main" val="170988679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noFill/>
          <a:ln w="38100">
            <a:solidFill>
              <a:srgbClr val="00B0F0"/>
            </a:solidFill>
            <a:miter lim="800000"/>
            <a:headEnd/>
            <a:tailEnd/>
          </a:ln>
        </p:spPr>
        <p:txBody>
          <a:bodyPr/>
          <a:lstStyle/>
          <a:p>
            <a:pPr algn="ctr" rtl="1"/>
            <a:r>
              <a:rPr lang="ar-SA" altLang="en-US" sz="2800" b="1" dirty="0">
                <a:cs typeface="B Titr" panose="00000700000000000000" pitchFamily="2" charset="-78"/>
              </a:rPr>
              <a:t> نتیجه گیری: از شواهد خود چه نتایجی به دست آوردید؟ چگونه تاثیر عمل خود را ارزیابی می</a:t>
            </a:r>
            <a:r>
              <a:rPr lang="fa-IR" altLang="en-US" sz="2800" b="1" dirty="0">
                <a:cs typeface="B Titr" panose="00000700000000000000" pitchFamily="2" charset="-78"/>
              </a:rPr>
              <a:t> </a:t>
            </a:r>
            <a:r>
              <a:rPr lang="ar-SA" altLang="en-US" sz="2800" b="1" dirty="0">
                <a:cs typeface="B Titr" panose="00000700000000000000" pitchFamily="2" charset="-78"/>
              </a:rPr>
              <a:t>کنید؟</a:t>
            </a:r>
            <a:endParaRPr lang="en-US" altLang="en-US" sz="4000" dirty="0">
              <a:cs typeface="B Titr" panose="00000700000000000000" pitchFamily="2" charset="-78"/>
            </a:endParaRPr>
          </a:p>
        </p:txBody>
      </p:sp>
      <p:sp>
        <p:nvSpPr>
          <p:cNvPr id="3" name="Content Placeholder 2"/>
          <p:cNvSpPr>
            <a:spLocks noGrp="1"/>
          </p:cNvSpPr>
          <p:nvPr>
            <p:ph idx="1"/>
          </p:nvPr>
        </p:nvSpPr>
        <p:spPr>
          <a:xfrm>
            <a:off x="677334" y="2160589"/>
            <a:ext cx="8596668" cy="4161834"/>
          </a:xfrm>
          <a:solidFill>
            <a:schemeClr val="bg2">
              <a:lumMod val="20000"/>
              <a:lumOff val="80000"/>
            </a:schemeClr>
          </a:solidFill>
          <a:ln w="57150">
            <a:solidFill>
              <a:srgbClr val="FFFF00"/>
            </a:solidFill>
          </a:ln>
        </p:spPr>
        <p:txBody>
          <a:bodyPr>
            <a:normAutofit fontScale="92500" lnSpcReduction="10000"/>
          </a:bodyPr>
          <a:lstStyle/>
          <a:p>
            <a:pPr algn="r" rtl="1">
              <a:defRPr/>
            </a:pPr>
            <a:r>
              <a:rPr lang="ar-SA" sz="2800" b="1" dirty="0">
                <a:cs typeface="B Titr" panose="00000700000000000000" pitchFamily="2" charset="-78"/>
              </a:rPr>
              <a:t>الف. تغییراتی را که صورت پذیرفته است، بنویسید .</a:t>
            </a:r>
            <a:endParaRPr lang="en-US" sz="2800" b="1" dirty="0">
              <a:cs typeface="B Titr" panose="00000700000000000000" pitchFamily="2" charset="-78"/>
            </a:endParaRPr>
          </a:p>
          <a:p>
            <a:pPr algn="r" rtl="1">
              <a:defRPr/>
            </a:pPr>
            <a:r>
              <a:rPr lang="ar-SA" sz="2800" b="1" dirty="0">
                <a:cs typeface="B Titr" panose="00000700000000000000" pitchFamily="2" charset="-78"/>
              </a:rPr>
              <a:t>ب‌. هنگام کار چه اندیشه هایی از ذهن شما گذشت ؟</a:t>
            </a:r>
            <a:endParaRPr lang="en-US" sz="2800" b="1" dirty="0">
              <a:cs typeface="B Titr" panose="00000700000000000000" pitchFamily="2" charset="-78"/>
            </a:endParaRPr>
          </a:p>
          <a:p>
            <a:pPr algn="r" rtl="1">
              <a:defRPr/>
            </a:pPr>
            <a:r>
              <a:rPr lang="ar-SA" sz="2800" b="1" dirty="0">
                <a:cs typeface="B Titr" panose="00000700000000000000" pitchFamily="2" charset="-78"/>
              </a:rPr>
              <a:t>ج‌. خواننده اثرات این تفکرات را کجای کار شما می تواند ببیند؟ (یادداشت ها ، نامه ها ، فیلم هاو...)</a:t>
            </a:r>
            <a:endParaRPr lang="en-US" sz="2800" b="1" dirty="0">
              <a:cs typeface="B Titr" panose="00000700000000000000" pitchFamily="2" charset="-78"/>
            </a:endParaRPr>
          </a:p>
          <a:p>
            <a:pPr algn="r" rtl="1">
              <a:defRPr/>
            </a:pPr>
            <a:r>
              <a:rPr lang="ar-SA" sz="2800" b="1" dirty="0">
                <a:cs typeface="B Titr" panose="00000700000000000000" pitchFamily="2" charset="-78"/>
              </a:rPr>
              <a:t>د‌.  آیا دلیل یا دلایلی دارید که نشان دهد وضعیّت نامطلوب را تغییر داده اید.</a:t>
            </a:r>
            <a:endParaRPr lang="en-US" sz="2800" b="1" dirty="0">
              <a:cs typeface="B Titr" panose="00000700000000000000" pitchFamily="2" charset="-78"/>
            </a:endParaRPr>
          </a:p>
          <a:p>
            <a:pPr algn="r" rtl="1">
              <a:defRPr/>
            </a:pPr>
            <a:r>
              <a:rPr lang="ar-SA" sz="2800" b="1" dirty="0">
                <a:cs typeface="B Titr" panose="00000700000000000000" pitchFamily="2" charset="-78"/>
              </a:rPr>
              <a:t>هـ. آیا خودتان از تغییرات حاصل شده راضی هسید؟</a:t>
            </a:r>
            <a:endParaRPr lang="en-US" sz="2800" b="1" dirty="0">
              <a:cs typeface="B Titr" panose="00000700000000000000" pitchFamily="2" charset="-78"/>
            </a:endParaRPr>
          </a:p>
          <a:p>
            <a:pPr algn="r" rtl="1">
              <a:defRPr/>
            </a:pPr>
            <a:r>
              <a:rPr lang="ar-SA" sz="2800" b="1" dirty="0">
                <a:cs typeface="B Titr" panose="00000700000000000000" pitchFamily="2" charset="-78"/>
              </a:rPr>
              <a:t>و‌. آیا دیگران هم ازتغییراتی که شما ایجاد کردید راضی اند؟</a:t>
            </a:r>
            <a:endParaRPr lang="en-US" sz="2800" b="1" dirty="0">
              <a:cs typeface="B Titr" panose="00000700000000000000" pitchFamily="2" charset="-78"/>
            </a:endParaRPr>
          </a:p>
          <a:p>
            <a:pPr algn="r" rtl="1">
              <a:defRPr/>
            </a:pPr>
            <a:r>
              <a:rPr lang="ar-SA" sz="2800" b="1" dirty="0">
                <a:cs typeface="B Titr" panose="00000700000000000000" pitchFamily="2" charset="-78"/>
              </a:rPr>
              <a:t>ز.دلایل خود را در این مورد بیان کنید.</a:t>
            </a:r>
            <a:endParaRPr lang="en-US" sz="2800" b="1" dirty="0">
              <a:cs typeface="B Titr" panose="00000700000000000000" pitchFamily="2" charset="-78"/>
            </a:endParaRPr>
          </a:p>
          <a:p>
            <a:pPr algn="r" rtl="1">
              <a:defRPr/>
            </a:pPr>
            <a:endParaRPr lang="en-US" sz="2800" b="1" dirty="0">
              <a:cs typeface="B Titr" panose="00000700000000000000" pitchFamily="2" charset="-78"/>
            </a:endParaRPr>
          </a:p>
        </p:txBody>
      </p:sp>
    </p:spTree>
    <p:extLst>
      <p:ext uri="{BB962C8B-B14F-4D97-AF65-F5344CB8AC3E}">
        <p14:creationId xmlns:p14="http://schemas.microsoft.com/office/powerpoint/2010/main" val="4152726313"/>
      </p:ext>
    </p:extLst>
  </p:cSld>
  <p:clrMapOvr>
    <a:masterClrMapping/>
  </p:clrMapOvr>
  <p:transition spd="slow">
    <p:circl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709" y="274638"/>
            <a:ext cx="8373291" cy="1714500"/>
          </a:xfrm>
          <a:solidFill>
            <a:schemeClr val="bg1">
              <a:lumMod val="95000"/>
            </a:schemeClr>
          </a:solidFill>
          <a:ln w="57150">
            <a:solidFill>
              <a:srgbClr val="2DE024"/>
            </a:solidFill>
          </a:ln>
        </p:spPr>
        <p:txBody>
          <a:bodyPr>
            <a:normAutofit fontScale="90000"/>
          </a:bodyPr>
          <a:lstStyle/>
          <a:p>
            <a:pPr marL="571500" indent="-571500" algn="r">
              <a:buFont typeface="Wingdings" pitchFamily="2" charset="2"/>
              <a:buChar char="ü"/>
              <a:defRPr/>
            </a:pPr>
            <a:r>
              <a:rPr lang="ar-SA" sz="2800" b="1" dirty="0">
                <a:solidFill>
                  <a:srgbClr val="FF0000"/>
                </a:solidFill>
                <a:cs typeface="B Titr" panose="00000700000000000000" pitchFamily="2" charset="-78"/>
              </a:rPr>
              <a:t>پیشنهادات:</a:t>
            </a:r>
            <a:r>
              <a:rPr lang="ar-SA" sz="2800" dirty="0">
                <a:solidFill>
                  <a:srgbClr val="FF0000"/>
                </a:solidFill>
                <a:cs typeface="B Titr" panose="00000700000000000000" pitchFamily="2" charset="-78"/>
              </a:rPr>
              <a:t> </a:t>
            </a:r>
            <a:r>
              <a:rPr lang="en-US" sz="2800" dirty="0">
                <a:cs typeface="B Titr" panose="00000700000000000000" pitchFamily="2" charset="-78"/>
              </a:rPr>
              <a:t/>
            </a:r>
            <a:br>
              <a:rPr lang="en-US" sz="2800" dirty="0">
                <a:cs typeface="B Titr" panose="00000700000000000000" pitchFamily="2" charset="-78"/>
              </a:rPr>
            </a:br>
            <a:r>
              <a:rPr lang="ar-SA" sz="2800" dirty="0">
                <a:cs typeface="B Titr" panose="00000700000000000000" pitchFamily="2" charset="-78"/>
              </a:rPr>
              <a:t>با توجه به اجرای راه حل ها و یافته های به دست آمده از اجرای طرح، می توانید پیشنهاداتی را به مسئولین، همکاران، اولیا و حتی دانش آموزان ارائه نمایید.</a:t>
            </a:r>
            <a:endParaRPr lang="en-US" dirty="0">
              <a:cs typeface="B Titr" panose="00000700000000000000" pitchFamily="2" charset="-78"/>
            </a:endParaRPr>
          </a:p>
        </p:txBody>
      </p:sp>
      <p:sp>
        <p:nvSpPr>
          <p:cNvPr id="3" name="Content Placeholder 2"/>
          <p:cNvSpPr>
            <a:spLocks noGrp="1"/>
          </p:cNvSpPr>
          <p:nvPr>
            <p:ph idx="1"/>
          </p:nvPr>
        </p:nvSpPr>
        <p:spPr>
          <a:xfrm>
            <a:off x="770708" y="2133600"/>
            <a:ext cx="8373291" cy="2374900"/>
          </a:xfrm>
          <a:solidFill>
            <a:schemeClr val="bg1">
              <a:lumMod val="95000"/>
            </a:schemeClr>
          </a:solidFill>
          <a:ln w="57150">
            <a:solidFill>
              <a:srgbClr val="2DE024"/>
            </a:solidFill>
          </a:ln>
        </p:spPr>
        <p:txBody>
          <a:bodyPr>
            <a:normAutofit/>
          </a:bodyPr>
          <a:lstStyle/>
          <a:p>
            <a:pPr algn="r" rtl="1">
              <a:buFont typeface="Wingdings" pitchFamily="2" charset="2"/>
              <a:buChar char="ü"/>
              <a:defRPr/>
            </a:pPr>
            <a:r>
              <a:rPr lang="ar-SA" sz="3600" b="1" dirty="0">
                <a:solidFill>
                  <a:schemeClr val="tx1"/>
                </a:solidFill>
                <a:cs typeface="B Titr" panose="00000700000000000000" pitchFamily="2" charset="-78"/>
              </a:rPr>
              <a:t> فهرست منابع :</a:t>
            </a:r>
            <a:endParaRPr lang="en-US" sz="3600" b="1" dirty="0">
              <a:solidFill>
                <a:schemeClr val="tx1"/>
              </a:solidFill>
              <a:cs typeface="B Titr" panose="00000700000000000000" pitchFamily="2" charset="-78"/>
            </a:endParaRPr>
          </a:p>
          <a:p>
            <a:pPr algn="r" rtl="1">
              <a:defRPr/>
            </a:pPr>
            <a:r>
              <a:rPr lang="ar-SA" sz="2400" dirty="0">
                <a:solidFill>
                  <a:schemeClr val="tx1"/>
                </a:solidFill>
                <a:cs typeface="B Titr" panose="00000700000000000000" pitchFamily="2" charset="-78"/>
              </a:rPr>
              <a:t>منابع استفاده شده درمتن، درپایان، به این صورت نوشته می شوند:</a:t>
            </a:r>
            <a:endParaRPr lang="en-US" sz="2400" dirty="0">
              <a:solidFill>
                <a:schemeClr val="tx1"/>
              </a:solidFill>
              <a:cs typeface="B Titr" panose="00000700000000000000" pitchFamily="2" charset="-78"/>
            </a:endParaRPr>
          </a:p>
          <a:p>
            <a:pPr algn="r" rtl="1">
              <a:defRPr/>
            </a:pPr>
            <a:r>
              <a:rPr lang="ar-SA" sz="2400" dirty="0">
                <a:solidFill>
                  <a:schemeClr val="tx1"/>
                </a:solidFill>
                <a:cs typeface="B Titr" panose="00000700000000000000" pitchFamily="2" charset="-78"/>
              </a:rPr>
              <a:t> نام خانوادگی، نام. سال</a:t>
            </a:r>
            <a:r>
              <a:rPr lang="ar-SA" sz="2400" b="1" dirty="0">
                <a:solidFill>
                  <a:schemeClr val="tx1"/>
                </a:solidFill>
                <a:cs typeface="B Titr" panose="00000700000000000000" pitchFamily="2" charset="-78"/>
              </a:rPr>
              <a:t>. نام اثر</a:t>
            </a:r>
            <a:r>
              <a:rPr lang="ar-SA" sz="2400" dirty="0">
                <a:solidFill>
                  <a:schemeClr val="tx1"/>
                </a:solidFill>
                <a:cs typeface="B Titr" panose="00000700000000000000" pitchFamily="2" charset="-78"/>
              </a:rPr>
              <a:t>. محل نشر: ناشر .</a:t>
            </a:r>
            <a:endParaRPr lang="en-US" sz="2400" dirty="0">
              <a:solidFill>
                <a:schemeClr val="tx1"/>
              </a:solidFill>
              <a:cs typeface="B Titr" panose="00000700000000000000" pitchFamily="2" charset="-78"/>
            </a:endParaRPr>
          </a:p>
          <a:p>
            <a:pPr algn="r" rtl="1">
              <a:defRPr/>
            </a:pPr>
            <a:r>
              <a:rPr lang="ar-SA" sz="2400" dirty="0">
                <a:solidFill>
                  <a:schemeClr val="tx1"/>
                </a:solidFill>
                <a:cs typeface="B Titr" panose="00000700000000000000" pitchFamily="2" charset="-78"/>
              </a:rPr>
              <a:t>تبریزی، مصطفی.(1376). </a:t>
            </a:r>
            <a:r>
              <a:rPr lang="ar-SA" sz="2400" b="1" dirty="0">
                <a:solidFill>
                  <a:schemeClr val="tx1"/>
                </a:solidFill>
                <a:cs typeface="B Titr" panose="00000700000000000000" pitchFamily="2" charset="-78"/>
              </a:rPr>
              <a:t>اختلالات دیکته نویسی</a:t>
            </a:r>
            <a:r>
              <a:rPr lang="ar-SA" sz="2400" dirty="0">
                <a:solidFill>
                  <a:schemeClr val="tx1"/>
                </a:solidFill>
                <a:cs typeface="B Titr" panose="00000700000000000000" pitchFamily="2" charset="-78"/>
              </a:rPr>
              <a:t>. تهران: فراروان.</a:t>
            </a:r>
            <a:endParaRPr lang="en-US" sz="2400" dirty="0">
              <a:solidFill>
                <a:schemeClr val="tx1"/>
              </a:solidFill>
              <a:cs typeface="B Titr" panose="00000700000000000000" pitchFamily="2" charset="-78"/>
            </a:endParaRPr>
          </a:p>
          <a:p>
            <a:pPr algn="r" rtl="1">
              <a:defRPr/>
            </a:pPr>
            <a:endParaRPr lang="en-US" sz="2400" dirty="0">
              <a:solidFill>
                <a:schemeClr val="tx1"/>
              </a:solidFill>
              <a:cs typeface="B Titr" panose="00000700000000000000" pitchFamily="2" charset="-78"/>
            </a:endParaRPr>
          </a:p>
        </p:txBody>
      </p:sp>
      <p:sp>
        <p:nvSpPr>
          <p:cNvPr id="4" name="Rectangle 3"/>
          <p:cNvSpPr/>
          <p:nvPr/>
        </p:nvSpPr>
        <p:spPr bwMode="auto">
          <a:xfrm>
            <a:off x="770709" y="4724401"/>
            <a:ext cx="8373291" cy="2042159"/>
          </a:xfrm>
          <a:prstGeom prst="rect">
            <a:avLst/>
          </a:prstGeom>
          <a:solidFill>
            <a:schemeClr val="accent1"/>
          </a:solidFill>
          <a:ln w="38100" cap="flat" cmpd="sng" algn="ctr">
            <a:solidFill>
              <a:schemeClr val="tx1"/>
            </a:solidFill>
            <a:prstDash val="solid"/>
            <a:round/>
            <a:headEnd type="none" w="med" len="med"/>
            <a:tailEnd type="none" w="med" len="med"/>
          </a:ln>
          <a:effectLst/>
        </p:spPr>
        <p:txBody>
          <a:bodyPr/>
          <a:lstStyle/>
          <a:p>
            <a:pPr marL="457200" indent="-457200" algn="just" rtl="1">
              <a:buFont typeface="Wingdings" pitchFamily="2" charset="2"/>
              <a:buChar char="ü"/>
              <a:defRPr/>
            </a:pPr>
            <a:r>
              <a:rPr lang="ar-SA" sz="2800" b="1" dirty="0">
                <a:cs typeface="B Titr" panose="00000700000000000000" pitchFamily="2" charset="-78"/>
              </a:rPr>
              <a:t>پيوست ها </a:t>
            </a:r>
            <a:r>
              <a:rPr lang="ar-SA" sz="3200" b="1" dirty="0" smtClean="0">
                <a:latin typeface="Arial" charset="0"/>
                <a:cs typeface="B Titr" panose="00000700000000000000" pitchFamily="2" charset="-78"/>
              </a:rPr>
              <a:t>:</a:t>
            </a:r>
            <a:endParaRPr lang="en-US" sz="3200" dirty="0">
              <a:latin typeface="Arial" charset="0"/>
              <a:cs typeface="B Titr" panose="00000700000000000000" pitchFamily="2" charset="-78"/>
            </a:endParaRPr>
          </a:p>
          <a:p>
            <a:pPr algn="just" rtl="1" eaLnBrk="1" hangingPunct="1">
              <a:defRPr/>
            </a:pPr>
            <a:r>
              <a:rPr lang="ar-SA" sz="2800" dirty="0">
                <a:latin typeface="Arial" charset="0"/>
                <a:cs typeface="B Titr" panose="00000700000000000000" pitchFamily="2" charset="-78"/>
              </a:rPr>
              <a:t> شامل مدارک ومطالبی است که برای علاقمندان ارائه می شود.</a:t>
            </a:r>
            <a:r>
              <a:rPr lang="ar-SA" sz="2800" b="1" dirty="0">
                <a:latin typeface="Arial" charset="0"/>
                <a:cs typeface="B Titr" panose="00000700000000000000" pitchFamily="2" charset="-78"/>
              </a:rPr>
              <a:t> </a:t>
            </a:r>
            <a:r>
              <a:rPr lang="ar-SA" sz="2800" dirty="0">
                <a:latin typeface="Arial" charset="0"/>
                <a:cs typeface="B Titr" panose="00000700000000000000" pitchFamily="2" charset="-78"/>
              </a:rPr>
              <a:t>مانند : جداول، شکل ها وتصاویر</a:t>
            </a:r>
            <a:endParaRPr lang="en-US" sz="2800" dirty="0">
              <a:latin typeface="Arial" charset="0"/>
              <a:cs typeface="B Titr" panose="00000700000000000000" pitchFamily="2" charset="-78"/>
            </a:endParaRPr>
          </a:p>
        </p:txBody>
      </p:sp>
    </p:spTree>
    <p:extLst>
      <p:ext uri="{BB962C8B-B14F-4D97-AF65-F5344CB8AC3E}">
        <p14:creationId xmlns:p14="http://schemas.microsoft.com/office/powerpoint/2010/main" val="2837945405"/>
      </p:ext>
    </p:extLst>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4434" y="548640"/>
            <a:ext cx="3971108" cy="1381760"/>
          </a:xfrm>
          <a:solidFill>
            <a:schemeClr val="bg1"/>
          </a:solidFill>
        </p:spPr>
        <p:txBody>
          <a:bodyPr/>
          <a:lstStyle/>
          <a:p>
            <a:pPr algn="r" rtl="1">
              <a:defRPr/>
            </a:pPr>
            <a:r>
              <a:rPr lang="ar-SA" dirty="0" smtClean="0">
                <a:solidFill>
                  <a:srgbClr val="00B0F0"/>
                </a:solidFill>
                <a:cs typeface="B Jadid" pitchFamily="2" charset="-78"/>
              </a:rPr>
              <a:t>نمونه اقدام پژوهی</a:t>
            </a:r>
            <a:endParaRPr lang="en-US" dirty="0">
              <a:solidFill>
                <a:srgbClr val="00B0F0"/>
              </a:solidFill>
              <a:cs typeface="B Jadid" pitchFamily="2" charset="-78"/>
            </a:endParaRPr>
          </a:p>
        </p:txBody>
      </p:sp>
      <p:sp>
        <p:nvSpPr>
          <p:cNvPr id="37891" name="Content Placeholder 2"/>
          <p:cNvSpPr>
            <a:spLocks noGrp="1"/>
          </p:cNvSpPr>
          <p:nvPr>
            <p:ph idx="1"/>
          </p:nvPr>
        </p:nvSpPr>
        <p:spPr>
          <a:xfrm>
            <a:off x="690396" y="2082212"/>
            <a:ext cx="8596668" cy="3880773"/>
          </a:xfrm>
          <a:solidFill>
            <a:schemeClr val="bg1"/>
          </a:solidFill>
        </p:spPr>
        <p:txBody>
          <a:bodyPr>
            <a:normAutofit fontScale="92500"/>
          </a:bodyPr>
          <a:lstStyle/>
          <a:p>
            <a:pPr algn="just" rtl="1">
              <a:buFont typeface="Wingdings" panose="05000000000000000000" pitchFamily="2" charset="2"/>
              <a:buChar char="q"/>
            </a:pPr>
            <a:r>
              <a:rPr lang="fa-IR" altLang="en-US" sz="3600" b="1" dirty="0">
                <a:solidFill>
                  <a:srgbClr val="FF0000"/>
                </a:solidFill>
                <a:cs typeface="B Nazanin" panose="00000400000000000000" pitchFamily="2" charset="-78"/>
              </a:rPr>
              <a:t>مساله :</a:t>
            </a:r>
            <a:endParaRPr lang="en-US" altLang="en-US" sz="3600" b="1" dirty="0">
              <a:solidFill>
                <a:srgbClr val="FF0000"/>
              </a:solidFill>
              <a:cs typeface="B Nazanin" panose="00000400000000000000" pitchFamily="2" charset="-78"/>
            </a:endParaRPr>
          </a:p>
          <a:p>
            <a:pPr algn="just" rtl="1"/>
            <a:r>
              <a:rPr lang="ar-SA" altLang="en-US" sz="3600" b="1" dirty="0">
                <a:cs typeface="B Nazanin" panose="00000400000000000000" pitchFamily="2" charset="-78"/>
              </a:rPr>
              <a:t>ضعف تعدادی از دانش آموزان پایه اول ابتدایی در درس ریاضی </a:t>
            </a:r>
            <a:endParaRPr lang="en-US" altLang="en-US" sz="3600" dirty="0">
              <a:cs typeface="B Nazanin" panose="00000400000000000000" pitchFamily="2" charset="-78"/>
            </a:endParaRPr>
          </a:p>
          <a:p>
            <a:pPr algn="just" rtl="1">
              <a:buFont typeface="Wingdings" panose="05000000000000000000" pitchFamily="2" charset="2"/>
              <a:buChar char="q"/>
            </a:pPr>
            <a:r>
              <a:rPr lang="ar-SA" altLang="en-US" sz="3600" b="1" dirty="0">
                <a:solidFill>
                  <a:srgbClr val="FF0000"/>
                </a:solidFill>
                <a:cs typeface="B Nazanin" panose="00000400000000000000" pitchFamily="2" charset="-78"/>
              </a:rPr>
              <a:t>عنوان:</a:t>
            </a:r>
            <a:endParaRPr lang="en-US" altLang="en-US" sz="3600" b="1" dirty="0">
              <a:solidFill>
                <a:srgbClr val="FF0000"/>
              </a:solidFill>
              <a:cs typeface="B Nazanin" panose="00000400000000000000" pitchFamily="2" charset="-78"/>
            </a:endParaRPr>
          </a:p>
          <a:p>
            <a:pPr algn="just" rtl="1"/>
            <a:r>
              <a:rPr lang="fa-IR" altLang="en-US" sz="3600" b="1" dirty="0">
                <a:cs typeface="B Nazanin" panose="00000400000000000000" pitchFamily="2" charset="-78"/>
              </a:rPr>
              <a:t>چگونه توانستم مشکل ریاضی</a:t>
            </a:r>
            <a:r>
              <a:rPr lang="ar-SA" altLang="en-US" sz="3600" b="1" dirty="0">
                <a:cs typeface="B Nazanin" panose="00000400000000000000" pitchFamily="2" charset="-78"/>
              </a:rPr>
              <a:t> </a:t>
            </a:r>
            <a:r>
              <a:rPr lang="ar-SA" altLang="en-US" sz="3600" b="1" dirty="0" smtClean="0">
                <a:cs typeface="B Nazanin" panose="00000400000000000000" pitchFamily="2" charset="-78"/>
              </a:rPr>
              <a:t>دانش </a:t>
            </a:r>
            <a:r>
              <a:rPr lang="ar-SA" altLang="en-US" sz="3600" b="1" dirty="0">
                <a:cs typeface="B Nazanin" panose="00000400000000000000" pitchFamily="2" charset="-78"/>
              </a:rPr>
              <a:t>آموزان پایه اول </a:t>
            </a:r>
            <a:r>
              <a:rPr lang="fa-IR" altLang="en-US" sz="3600" b="1" dirty="0" smtClean="0">
                <a:cs typeface="B Nazanin" panose="00000400000000000000" pitchFamily="2" charset="-78"/>
              </a:rPr>
              <a:t>مدرسه </a:t>
            </a:r>
            <a:r>
              <a:rPr lang="ar-SA" altLang="en-US" sz="3600" b="1" dirty="0" smtClean="0">
                <a:cs typeface="B Nazanin" panose="00000400000000000000" pitchFamily="2" charset="-78"/>
              </a:rPr>
              <a:t>ابتدایی</a:t>
            </a:r>
            <a:r>
              <a:rPr lang="fa-IR" altLang="en-US" sz="3600" b="1" smtClean="0">
                <a:cs typeface="B Nazanin" panose="00000400000000000000" pitchFamily="2" charset="-78"/>
              </a:rPr>
              <a:t> دکتر حسابی دهگلان </a:t>
            </a:r>
            <a:r>
              <a:rPr lang="fa-IR" altLang="en-US" sz="3600" b="1" dirty="0">
                <a:cs typeface="B Nazanin" panose="00000400000000000000" pitchFamily="2" charset="-78"/>
              </a:rPr>
              <a:t>را</a:t>
            </a:r>
            <a:r>
              <a:rPr lang="ar-SA" altLang="en-US" sz="3600" b="1" dirty="0">
                <a:cs typeface="B Nazanin" panose="00000400000000000000" pitchFamily="2" charset="-78"/>
              </a:rPr>
              <a:t> </a:t>
            </a:r>
            <a:r>
              <a:rPr lang="fa-IR" altLang="en-US" sz="3600" b="1" dirty="0">
                <a:cs typeface="B Nazanin" panose="00000400000000000000" pitchFamily="2" charset="-78"/>
              </a:rPr>
              <a:t>بهبود ببخشم؟</a:t>
            </a:r>
            <a:endParaRPr lang="en-US" altLang="en-US" sz="3600" dirty="0">
              <a:cs typeface="B Nazanin" panose="00000400000000000000" pitchFamily="2" charset="-78"/>
            </a:endParaRPr>
          </a:p>
        </p:txBody>
      </p:sp>
    </p:spTree>
    <p:extLst>
      <p:ext uri="{BB962C8B-B14F-4D97-AF65-F5344CB8AC3E}">
        <p14:creationId xmlns:p14="http://schemas.microsoft.com/office/powerpoint/2010/main" val="3533294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535577" y="549275"/>
            <a:ext cx="8699863" cy="5576888"/>
          </a:xfrm>
          <a:solidFill>
            <a:srgbClr val="E9F4AA"/>
          </a:solidFill>
          <a:ln w="57150">
            <a:solidFill>
              <a:srgbClr val="0066FF"/>
            </a:solidFill>
            <a:miter lim="800000"/>
            <a:headEnd/>
            <a:tailEnd/>
          </a:ln>
        </p:spPr>
        <p:txBody>
          <a:bodyPr/>
          <a:lstStyle/>
          <a:p>
            <a:pPr algn="justLow" rtl="1">
              <a:buFont typeface="Wingdings" panose="05000000000000000000" pitchFamily="2" charset="2"/>
              <a:buChar char="q"/>
            </a:pPr>
            <a:r>
              <a:rPr lang="fa-IR" altLang="en-US" sz="2800" b="1" dirty="0">
                <a:solidFill>
                  <a:srgbClr val="FF0000"/>
                </a:solidFill>
                <a:cs typeface="B Nazanin" panose="00000400000000000000" pitchFamily="2" charset="-78"/>
              </a:rPr>
              <a:t>مقدمه(درمورد ریاضی )</a:t>
            </a:r>
          </a:p>
          <a:p>
            <a:pPr algn="justLow" rtl="1">
              <a:buFont typeface="Wingdings" panose="05000000000000000000" pitchFamily="2" charset="2"/>
              <a:buChar char="q"/>
            </a:pPr>
            <a:r>
              <a:rPr lang="fa-IR" altLang="en-US" sz="2800" b="1" dirty="0">
                <a:solidFill>
                  <a:srgbClr val="FF0000"/>
                </a:solidFill>
                <a:cs typeface="B Nazanin" panose="00000400000000000000" pitchFamily="2" charset="-78"/>
              </a:rPr>
              <a:t>بیان مسأله(</a:t>
            </a:r>
            <a:r>
              <a:rPr lang="ar-SA" altLang="en-US" sz="2800" b="1" dirty="0">
                <a:solidFill>
                  <a:srgbClr val="FF0000"/>
                </a:solidFill>
                <a:cs typeface="B Nazanin" panose="00000400000000000000" pitchFamily="2" charset="-78"/>
              </a:rPr>
              <a:t>توصیف وضعیت موجود</a:t>
            </a:r>
            <a:r>
              <a:rPr lang="en-US" altLang="en-US" sz="2800" b="1" dirty="0">
                <a:solidFill>
                  <a:srgbClr val="FF0000"/>
                </a:solidFill>
                <a:cs typeface="B Nazanin" panose="00000400000000000000" pitchFamily="2" charset="-78"/>
              </a:rPr>
              <a:t> </a:t>
            </a:r>
            <a:r>
              <a:rPr lang="en-US" altLang="en-US" sz="2400" b="1" dirty="0">
                <a:solidFill>
                  <a:srgbClr val="FF0000"/>
                </a:solidFill>
                <a:cs typeface="B Nazanin" panose="00000400000000000000" pitchFamily="2" charset="-78"/>
              </a:rPr>
              <a:t>(</a:t>
            </a:r>
            <a:endParaRPr lang="fa-IR" altLang="en-US" sz="2800" b="1" dirty="0">
              <a:solidFill>
                <a:srgbClr val="FF0000"/>
              </a:solidFill>
              <a:cs typeface="B Nazanin" panose="00000400000000000000" pitchFamily="2" charset="-78"/>
            </a:endParaRPr>
          </a:p>
          <a:p>
            <a:pPr algn="justLow" rtl="1">
              <a:buFont typeface="Wingdings" panose="05000000000000000000" pitchFamily="2" charset="2"/>
              <a:buChar char="q"/>
            </a:pPr>
            <a:r>
              <a:rPr lang="ar-SA" altLang="en-US" sz="2400" dirty="0">
                <a:cs typeface="B Nazanin" panose="00000400000000000000" pitchFamily="2" charset="-78"/>
              </a:rPr>
              <a:t>تجربه ی طولانی تدریس من و سایرهمکاران در مقطع ابتدایی نشانگر آن است که هر ساله تعدادی از دانش آموزان نه تنها به اهداف کلی درس ریاضی دست نمی یابند بلکه در یادگیری بیشتر مباحث درس ریاضی نیز با مشکل روبرو هستند </a:t>
            </a:r>
            <a:r>
              <a:rPr lang="en-US" altLang="en-US" sz="2400" dirty="0">
                <a:cs typeface="B Nazanin" panose="00000400000000000000" pitchFamily="2" charset="-78"/>
              </a:rPr>
              <a:t>.</a:t>
            </a:r>
            <a:r>
              <a:rPr lang="ar-SA" altLang="en-US" sz="2400" dirty="0">
                <a:cs typeface="B Nazanin" panose="00000400000000000000" pitchFamily="2" charset="-78"/>
              </a:rPr>
              <a:t>کلاس 31 نفره دبستان شاهد دختران گنبد که من در آن مشغول به تدریس می باشم نیز ازاین قاعده مستثنی نبوده ودانش آموزان این کلاس نیزدر یادگیری مفاهیم ریاضی مشکل دارند.به گفته ی مدیر مدرسه که دارای سابقه مدیریت ومعاونت 10 ساله دراین آموزشگاه می باشددیگر دانش آموزان سال های گذشته و دوره های بالاترکه عمدتا“ از بستگان همین دانش آموزان بوده اند نیز از نظر یادگیری ریاضی دچار مشکل بوده و هستند . به همین جهت تصمیم گرفتم در صورت امکان راه حلی برای رفع مشکل بیابم</a:t>
            </a:r>
            <a:r>
              <a:rPr lang="en-US" altLang="en-US" sz="2400" dirty="0">
                <a:cs typeface="B Nazanin" panose="00000400000000000000" pitchFamily="2" charset="-78"/>
              </a:rPr>
              <a:t> </a:t>
            </a:r>
            <a:r>
              <a:rPr lang="en-US" altLang="en-US" sz="2800" dirty="0">
                <a:cs typeface="B Nazanin" panose="00000400000000000000" pitchFamily="2" charset="-78"/>
              </a:rPr>
              <a:t>.</a:t>
            </a:r>
          </a:p>
        </p:txBody>
      </p:sp>
    </p:spTree>
    <p:extLst>
      <p:ext uri="{BB962C8B-B14F-4D97-AF65-F5344CB8AC3E}">
        <p14:creationId xmlns:p14="http://schemas.microsoft.com/office/powerpoint/2010/main" val="23886854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8194"/>
            <a:ext cx="6912186" cy="862149"/>
          </a:xfrm>
          <a:solidFill>
            <a:schemeClr val="accent2">
              <a:lumMod val="20000"/>
              <a:lumOff val="80000"/>
            </a:schemeClr>
          </a:solidFill>
          <a:ln w="57150">
            <a:solidFill>
              <a:srgbClr val="FF0000"/>
            </a:solidFill>
          </a:ln>
        </p:spPr>
        <p:txBody>
          <a:bodyPr/>
          <a:lstStyle/>
          <a:p>
            <a:pPr algn="r" rtl="1">
              <a:defRPr/>
            </a:pPr>
            <a:r>
              <a:rPr lang="ar-SA" b="1" dirty="0" smtClean="0">
                <a:cs typeface="B Jadid" pitchFamily="2" charset="-78"/>
              </a:rPr>
              <a:t>گردآوری اطلاعات (شواهد 1</a:t>
            </a:r>
            <a:r>
              <a:rPr lang="en-US" b="1" dirty="0" smtClean="0">
                <a:cs typeface="B Jadid" pitchFamily="2" charset="-78"/>
              </a:rPr>
              <a:t> :(</a:t>
            </a:r>
            <a:endParaRPr lang="en-US" dirty="0">
              <a:cs typeface="B Jadid" pitchFamily="2" charset="-78"/>
            </a:endParaRPr>
          </a:p>
        </p:txBody>
      </p:sp>
      <p:sp>
        <p:nvSpPr>
          <p:cNvPr id="39939" name="Content Placeholder 2"/>
          <p:cNvSpPr>
            <a:spLocks noGrp="1"/>
          </p:cNvSpPr>
          <p:nvPr>
            <p:ph idx="1"/>
          </p:nvPr>
        </p:nvSpPr>
        <p:spPr>
          <a:xfrm>
            <a:off x="457200" y="1600201"/>
            <a:ext cx="8765177" cy="4924425"/>
          </a:xfrm>
          <a:solidFill>
            <a:srgbClr val="FFCC66"/>
          </a:solidFill>
          <a:ln w="57150">
            <a:solidFill>
              <a:srgbClr val="2DE024"/>
            </a:solidFill>
            <a:miter lim="800000"/>
            <a:headEnd/>
            <a:tailEnd/>
          </a:ln>
        </p:spPr>
        <p:txBody>
          <a:bodyPr/>
          <a:lstStyle/>
          <a:p>
            <a:pPr algn="justLow" rtl="1"/>
            <a:r>
              <a:rPr lang="ar-SA" altLang="en-US" sz="2800" dirty="0">
                <a:cs typeface="B Badr" panose="00000400000000000000" pitchFamily="2" charset="-78"/>
              </a:rPr>
              <a:t>مساله عدم علاقه مندی دانش آموزان به درس ریاضی را با جمعی از همکاران با سابقه در میان گذاشته و با هم به بحث و گفتگو پرداختیم .همه ی همکاران با علاقه ی بسیار در بحث شرکت کردند و نظرات مفیدی ارایه نمودند. با یکی از اساتید صاحب نظر شهرمان نیز موضوع را در میان گذاشتم ایشان مشتاقانه مطالب نوشته شده را مطالعه و نظر خود را بیان نمودند .با مراجعه به کتاب ها و نشریات گوناگون هم به مطالب جالب و قابل توجه در این زمینه دست یافتم پس از گفتگو های بسیار در زمینه ی علل ضعف و مشکلات یادگیری تعدادی از دانش آموزان در درس ریاضی مطالب جمع آوری شده مورد تجزیه و تحلیل قرار گرفت</a:t>
            </a:r>
            <a:r>
              <a:rPr lang="ar-SA" altLang="en-US" sz="2800" u="sng" dirty="0">
                <a:solidFill>
                  <a:srgbClr val="0066FF"/>
                </a:solidFill>
                <a:cs typeface="B Badr" panose="00000400000000000000" pitchFamily="2" charset="-78"/>
              </a:rPr>
              <a:t> مشکلاتی که در این باره وجود داشت ،نظیر روش تدریس معلم ،تفاوت های فردی دانش آموزان ،مسائل کمک آموزشی ،محیط فیزیکی کلاس و ... </a:t>
            </a:r>
            <a:r>
              <a:rPr lang="ar-SA" altLang="en-US" sz="2800" dirty="0">
                <a:cs typeface="B Badr" panose="00000400000000000000" pitchFamily="2" charset="-78"/>
              </a:rPr>
              <a:t>فهرست گردید </a:t>
            </a:r>
            <a:endParaRPr lang="en-US" altLang="en-US" sz="2800" dirty="0">
              <a:cs typeface="B Badr" panose="00000400000000000000" pitchFamily="2" charset="-78"/>
            </a:endParaRPr>
          </a:p>
        </p:txBody>
      </p:sp>
    </p:spTree>
    <p:extLst>
      <p:ext uri="{BB962C8B-B14F-4D97-AF65-F5344CB8AC3E}">
        <p14:creationId xmlns:p14="http://schemas.microsoft.com/office/powerpoint/2010/main" val="24269769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3017520" y="609600"/>
            <a:ext cx="3683726" cy="644434"/>
          </a:xfrm>
          <a:solidFill>
            <a:srgbClr val="FFC000"/>
          </a:solidFill>
        </p:spPr>
        <p:txBody>
          <a:bodyPr/>
          <a:lstStyle/>
          <a:p>
            <a:pPr algn="ctr" rtl="1"/>
            <a:r>
              <a:rPr lang="ar-SA" altLang="en-US" b="1" dirty="0" smtClean="0">
                <a:cs typeface="B Badr" panose="00000400000000000000" pitchFamily="2" charset="-78"/>
              </a:rPr>
              <a:t>خلاصه یافته های اولیه</a:t>
            </a:r>
            <a:r>
              <a:rPr lang="en-US" altLang="en-US" b="1" dirty="0" smtClean="0">
                <a:cs typeface="B Badr" panose="00000400000000000000" pitchFamily="2" charset="-78"/>
              </a:rPr>
              <a:t> :</a:t>
            </a:r>
            <a:endParaRPr lang="en-US" altLang="en-US" dirty="0" smtClean="0"/>
          </a:p>
        </p:txBody>
      </p:sp>
      <p:sp>
        <p:nvSpPr>
          <p:cNvPr id="40963" name="Content Placeholder 2"/>
          <p:cNvSpPr>
            <a:spLocks noGrp="1"/>
          </p:cNvSpPr>
          <p:nvPr>
            <p:ph idx="1"/>
          </p:nvPr>
        </p:nvSpPr>
        <p:spPr>
          <a:xfrm>
            <a:off x="666206" y="1600201"/>
            <a:ext cx="8647611" cy="4841875"/>
          </a:xfrm>
          <a:solidFill>
            <a:srgbClr val="FDAAA1"/>
          </a:solidFill>
        </p:spPr>
        <p:txBody>
          <a:bodyPr>
            <a:normAutofit/>
          </a:bodyPr>
          <a:lstStyle/>
          <a:p>
            <a:pPr algn="justLow" rtl="1"/>
            <a:r>
              <a:rPr lang="en-US" altLang="en-US" sz="2800" dirty="0">
                <a:cs typeface="B Badr" panose="00000400000000000000" pitchFamily="2" charset="-78"/>
              </a:rPr>
              <a:t>- </a:t>
            </a:r>
            <a:r>
              <a:rPr lang="ar-SA" altLang="en-US" sz="2800" dirty="0">
                <a:cs typeface="B Badr" panose="00000400000000000000" pitchFamily="2" charset="-78"/>
              </a:rPr>
              <a:t>معلمین ما معمولا در کلاس درس متکلم وحده هستند و درس ریاضی که مخصوصا در پایه اول باید با روش های گوناگون تشریحی،تشبیهی،استفاده از مثال ،تجربه و مشاهده های عینی ،استفاده از مدل و کاوشگری و…) تدریس شود به روش زبانی و قاعده گویی محدود شده است</a:t>
            </a:r>
            <a:r>
              <a:rPr lang="en-US" altLang="en-US" sz="2800" dirty="0">
                <a:cs typeface="B Badr" panose="00000400000000000000" pitchFamily="2" charset="-78"/>
              </a:rPr>
              <a:t> .</a:t>
            </a:r>
            <a:br>
              <a:rPr lang="en-US" altLang="en-US" sz="2800" dirty="0">
                <a:cs typeface="B Badr" panose="00000400000000000000" pitchFamily="2" charset="-78"/>
              </a:rPr>
            </a:br>
            <a:r>
              <a:rPr lang="en-US" altLang="en-US" sz="2800" dirty="0">
                <a:cs typeface="B Badr" panose="00000400000000000000" pitchFamily="2" charset="-78"/>
              </a:rPr>
              <a:t>-</a:t>
            </a:r>
            <a:r>
              <a:rPr lang="ar-SA" altLang="en-US" sz="2800" dirty="0">
                <a:cs typeface="B Badr" panose="00000400000000000000" pitchFamily="2" charset="-78"/>
              </a:rPr>
              <a:t>معلم آن طور که باید آموزش لازم را ندیده به طور مثال با اصول یادگیری آشنا نیست که بتواند از آن در امر تدریس بهره گیرد</a:t>
            </a:r>
            <a:r>
              <a:rPr lang="en-US" altLang="en-US" sz="2800" dirty="0">
                <a:cs typeface="B Badr" panose="00000400000000000000" pitchFamily="2" charset="-78"/>
              </a:rPr>
              <a:t> .</a:t>
            </a:r>
            <a:br>
              <a:rPr lang="en-US" altLang="en-US" sz="2800" dirty="0">
                <a:cs typeface="B Badr" panose="00000400000000000000" pitchFamily="2" charset="-78"/>
              </a:rPr>
            </a:br>
            <a:r>
              <a:rPr lang="en-US" altLang="en-US" sz="2800" dirty="0">
                <a:cs typeface="B Badr" panose="00000400000000000000" pitchFamily="2" charset="-78"/>
              </a:rPr>
              <a:t>-</a:t>
            </a:r>
            <a:r>
              <a:rPr lang="ar-SA" altLang="en-US" sz="2800" dirty="0">
                <a:cs typeface="B Badr" panose="00000400000000000000" pitchFamily="2" charset="-78"/>
              </a:rPr>
              <a:t>وسایل کمک آموزشی که نقش مهمی در ارائه مفهوم ریاضی دارند به حد کافی در اختیار معلم و دانش آموز نیست</a:t>
            </a:r>
            <a:r>
              <a:rPr lang="en-US" altLang="en-US" sz="2800" dirty="0">
                <a:cs typeface="B Badr" panose="00000400000000000000" pitchFamily="2" charset="-78"/>
              </a:rPr>
              <a:t> .</a:t>
            </a:r>
            <a:br>
              <a:rPr lang="en-US" altLang="en-US" sz="2800" dirty="0">
                <a:cs typeface="B Badr" panose="00000400000000000000" pitchFamily="2" charset="-78"/>
              </a:rPr>
            </a:br>
            <a:r>
              <a:rPr lang="en-US" altLang="en-US" sz="2800" dirty="0">
                <a:cs typeface="B Badr" panose="00000400000000000000" pitchFamily="2" charset="-78"/>
              </a:rPr>
              <a:t>-</a:t>
            </a:r>
            <a:r>
              <a:rPr lang="ar-SA" altLang="en-US" sz="2800" dirty="0">
                <a:cs typeface="B Badr" panose="00000400000000000000" pitchFamily="2" charset="-78"/>
              </a:rPr>
              <a:t>تراکم بیش از حد جمعیت در کلاس</a:t>
            </a:r>
            <a:r>
              <a:rPr lang="en-US" altLang="en-US" sz="2800" dirty="0">
                <a:cs typeface="B Badr" panose="00000400000000000000" pitchFamily="2" charset="-78"/>
              </a:rPr>
              <a:t/>
            </a:r>
            <a:br>
              <a:rPr lang="en-US" altLang="en-US" sz="2800" dirty="0">
                <a:cs typeface="B Badr" panose="00000400000000000000" pitchFamily="2" charset="-78"/>
              </a:rPr>
            </a:br>
            <a:r>
              <a:rPr lang="en-US" altLang="en-US" sz="2800" dirty="0">
                <a:cs typeface="B Badr" panose="00000400000000000000" pitchFamily="2" charset="-78"/>
              </a:rPr>
              <a:t>-</a:t>
            </a:r>
            <a:r>
              <a:rPr lang="ar-SA" altLang="en-US" sz="2800" dirty="0">
                <a:cs typeface="B Badr" panose="00000400000000000000" pitchFamily="2" charset="-78"/>
              </a:rPr>
              <a:t>عدم ارتباط ریاضی در پایه های مختلف</a:t>
            </a:r>
            <a:r>
              <a:rPr lang="en-US" altLang="en-US" sz="2800" dirty="0">
                <a:cs typeface="B Badr" panose="00000400000000000000" pitchFamily="2" charset="-78"/>
              </a:rPr>
              <a:t/>
            </a:r>
            <a:br>
              <a:rPr lang="en-US" altLang="en-US" sz="2800" dirty="0">
                <a:cs typeface="B Badr" panose="00000400000000000000" pitchFamily="2" charset="-78"/>
              </a:rPr>
            </a:br>
            <a:r>
              <a:rPr lang="en-US" altLang="en-US" sz="2800" dirty="0">
                <a:cs typeface="B Badr" panose="00000400000000000000" pitchFamily="2" charset="-78"/>
              </a:rPr>
              <a:t>-</a:t>
            </a:r>
            <a:r>
              <a:rPr lang="ar-SA" altLang="en-US" sz="2800" dirty="0">
                <a:cs typeface="B Badr" panose="00000400000000000000" pitchFamily="2" charset="-78"/>
              </a:rPr>
              <a:t>نقش خود دانش آموز در گیرایی مفاهیم از نظر رشد جسمی و هوش</a:t>
            </a:r>
            <a:endParaRPr lang="en-US" altLang="en-US" sz="2800" dirty="0">
              <a:cs typeface="B Badr" panose="00000400000000000000" pitchFamily="2" charset="-78"/>
            </a:endParaRPr>
          </a:p>
        </p:txBody>
      </p:sp>
    </p:spTree>
    <p:extLst>
      <p:ext uri="{BB962C8B-B14F-4D97-AF65-F5344CB8AC3E}">
        <p14:creationId xmlns:p14="http://schemas.microsoft.com/office/powerpoint/2010/main" val="1941814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77334" y="609600"/>
            <a:ext cx="8596668" cy="879566"/>
          </a:xfrm>
          <a:solidFill>
            <a:schemeClr val="bg1"/>
          </a:solidFill>
          <a:ln w="57150">
            <a:noFill/>
            <a:miter lim="800000"/>
            <a:headEnd/>
            <a:tailEnd/>
          </a:ln>
        </p:spPr>
        <p:txBody>
          <a:bodyPr/>
          <a:lstStyle/>
          <a:p>
            <a:pPr algn="ctr"/>
            <a:r>
              <a:rPr lang="fa-IR" altLang="en-US" dirty="0" smtClean="0">
                <a:cs typeface="B Jadid" panose="00000700000000000000" pitchFamily="2" charset="-78"/>
              </a:rPr>
              <a:t>ادبیات و پیشینه تحقیق</a:t>
            </a:r>
            <a:endParaRPr lang="en-US" altLang="en-US" dirty="0" smtClean="0">
              <a:cs typeface="B Jadid" panose="00000700000000000000" pitchFamily="2" charset="-78"/>
            </a:endParaRPr>
          </a:p>
        </p:txBody>
      </p:sp>
      <p:sp>
        <p:nvSpPr>
          <p:cNvPr id="41987" name="Content Placeholder 2"/>
          <p:cNvSpPr>
            <a:spLocks noGrp="1"/>
          </p:cNvSpPr>
          <p:nvPr>
            <p:ph idx="1"/>
          </p:nvPr>
        </p:nvSpPr>
        <p:spPr>
          <a:xfrm>
            <a:off x="677334" y="1789611"/>
            <a:ext cx="8596668" cy="4251751"/>
          </a:xfrm>
          <a:solidFill>
            <a:schemeClr val="bg1"/>
          </a:solidFill>
          <a:ln w="12700">
            <a:noFill/>
            <a:miter lim="800000"/>
            <a:headEnd/>
            <a:tailEnd/>
          </a:ln>
        </p:spPr>
        <p:txBody>
          <a:bodyPr>
            <a:normAutofit/>
          </a:bodyPr>
          <a:lstStyle/>
          <a:p>
            <a:pPr algn="r" rtl="1"/>
            <a:r>
              <a:rPr lang="ar-SA" altLang="en-US" sz="2800" dirty="0">
                <a:solidFill>
                  <a:schemeClr val="tx1"/>
                </a:solidFill>
                <a:cs typeface="B Badr" panose="00000400000000000000" pitchFamily="2" charset="-78"/>
              </a:rPr>
              <a:t>در حین مطالعه و جمع آوری اطلاعات در پی مطالبی بودم که مرا در امر تدریس و رفع مشکلات یادگیری کودکان راهنما باشد که به نظریه اسکینر در کتاب نظریه های یادگیری برخوردم او معتقد است یادگیری در صورتی به بهترین وجه انجام می گیردکه</a:t>
            </a:r>
            <a:r>
              <a:rPr lang="en-US" altLang="en-US" sz="2800" dirty="0">
                <a:solidFill>
                  <a:schemeClr val="tx1"/>
                </a:solidFill>
                <a:cs typeface="B Badr" panose="00000400000000000000" pitchFamily="2" charset="-78"/>
              </a:rPr>
              <a:t/>
            </a:r>
            <a:br>
              <a:rPr lang="en-US" altLang="en-US" sz="2800" dirty="0">
                <a:solidFill>
                  <a:schemeClr val="tx1"/>
                </a:solidFill>
                <a:cs typeface="B Badr" panose="00000400000000000000" pitchFamily="2" charset="-78"/>
              </a:rPr>
            </a:br>
            <a:r>
              <a:rPr lang="ar-SA" altLang="en-US" sz="2800" dirty="0">
                <a:solidFill>
                  <a:schemeClr val="tx1"/>
                </a:solidFill>
                <a:cs typeface="B Badr" panose="00000400000000000000" pitchFamily="2" charset="-78"/>
              </a:rPr>
              <a:t>الف ) اطلاعاتی که قرار است آموخته شوند در گام های کوچک ارائه گردد</a:t>
            </a:r>
            <a:r>
              <a:rPr lang="en-US" altLang="en-US" sz="2800" dirty="0">
                <a:solidFill>
                  <a:schemeClr val="tx1"/>
                </a:solidFill>
                <a:cs typeface="B Badr" panose="00000400000000000000" pitchFamily="2" charset="-78"/>
              </a:rPr>
              <a:t>.</a:t>
            </a:r>
            <a:br>
              <a:rPr lang="en-US" altLang="en-US" sz="2800" dirty="0">
                <a:solidFill>
                  <a:schemeClr val="tx1"/>
                </a:solidFill>
                <a:cs typeface="B Badr" panose="00000400000000000000" pitchFamily="2" charset="-78"/>
              </a:rPr>
            </a:br>
            <a:r>
              <a:rPr lang="ar-SA" altLang="en-US" sz="2800" dirty="0">
                <a:solidFill>
                  <a:schemeClr val="tx1"/>
                </a:solidFill>
                <a:cs typeface="B Badr" panose="00000400000000000000" pitchFamily="2" charset="-78"/>
              </a:rPr>
              <a:t>ب ) به یادگیرندگان درباره ی یادگیریشان بازخورد فوری داده شود. یعنی بلافاصله پس از یک تجربه یادگیری به آنان گفته شود که اطلاعات مورد نظر را درست یادگرفته اند یا از آن لحاظ اشکالاتی دارند</a:t>
            </a:r>
            <a:r>
              <a:rPr lang="en-US" altLang="en-US" sz="2800" dirty="0">
                <a:solidFill>
                  <a:schemeClr val="tx1"/>
                </a:solidFill>
                <a:cs typeface="B Badr" panose="00000400000000000000" pitchFamily="2" charset="-78"/>
              </a:rPr>
              <a:t>.</a:t>
            </a:r>
            <a:br>
              <a:rPr lang="en-US" altLang="en-US" sz="2800" dirty="0">
                <a:solidFill>
                  <a:schemeClr val="tx1"/>
                </a:solidFill>
                <a:cs typeface="B Badr" panose="00000400000000000000" pitchFamily="2" charset="-78"/>
              </a:rPr>
            </a:br>
            <a:r>
              <a:rPr lang="ar-SA" altLang="en-US" sz="2800" dirty="0">
                <a:solidFill>
                  <a:schemeClr val="tx1"/>
                </a:solidFill>
                <a:cs typeface="B Badr" panose="00000400000000000000" pitchFamily="2" charset="-78"/>
              </a:rPr>
              <a:t>ج) یادگیرندگان بتوانند با سرعت متناسب خود یاد بگیرند</a:t>
            </a:r>
            <a:r>
              <a:rPr lang="en-US" altLang="en-US" sz="2800" dirty="0">
                <a:solidFill>
                  <a:schemeClr val="tx1"/>
                </a:solidFill>
                <a:cs typeface="B Badr" panose="00000400000000000000" pitchFamily="2" charset="-78"/>
              </a:rPr>
              <a:t>.</a:t>
            </a:r>
          </a:p>
        </p:txBody>
      </p:sp>
    </p:spTree>
    <p:extLst>
      <p:ext uri="{BB962C8B-B14F-4D97-AF65-F5344CB8AC3E}">
        <p14:creationId xmlns:p14="http://schemas.microsoft.com/office/powerpoint/2010/main" val="25003329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77334" y="609600"/>
            <a:ext cx="8035592" cy="788126"/>
          </a:xfrm>
          <a:noFill/>
          <a:ln w="57150">
            <a:solidFill>
              <a:srgbClr val="2DE024"/>
            </a:solidFill>
            <a:miter lim="800000"/>
            <a:headEnd/>
            <a:tailEnd/>
          </a:ln>
        </p:spPr>
        <p:txBody>
          <a:bodyPr/>
          <a:lstStyle/>
          <a:p>
            <a:pPr algn="ctr"/>
            <a:r>
              <a:rPr lang="ar-SA" altLang="en-US" sz="4000" b="1" dirty="0">
                <a:cs typeface="B Jadid" panose="00000700000000000000" pitchFamily="2" charset="-78"/>
              </a:rPr>
              <a:t>راه های پیشنهادی برای تدریس ریاضی</a:t>
            </a:r>
            <a:r>
              <a:rPr lang="en-US" altLang="en-US" sz="4000" b="1" dirty="0">
                <a:cs typeface="B Jadid" panose="00000700000000000000" pitchFamily="2" charset="-78"/>
              </a:rPr>
              <a:t> </a:t>
            </a:r>
            <a:endParaRPr lang="en-US" altLang="en-US" sz="4000" dirty="0">
              <a:cs typeface="B Jadid" panose="00000700000000000000" pitchFamily="2" charset="-78"/>
            </a:endParaRPr>
          </a:p>
        </p:txBody>
      </p:sp>
      <p:sp>
        <p:nvSpPr>
          <p:cNvPr id="43011" name="Content Placeholder 2"/>
          <p:cNvSpPr>
            <a:spLocks noGrp="1"/>
          </p:cNvSpPr>
          <p:nvPr>
            <p:ph idx="1"/>
          </p:nvPr>
        </p:nvSpPr>
        <p:spPr>
          <a:noFill/>
          <a:ln w="57150">
            <a:solidFill>
              <a:srgbClr val="0066FF"/>
            </a:solidFill>
            <a:miter lim="800000"/>
            <a:headEnd/>
            <a:tailEnd/>
          </a:ln>
        </p:spPr>
        <p:txBody>
          <a:bodyPr/>
          <a:lstStyle/>
          <a:p>
            <a:pPr algn="justLow" rtl="1"/>
            <a:r>
              <a:rPr lang="ar-SA" altLang="en-US" sz="2400" dirty="0">
                <a:cs typeface="B Badr" panose="00000400000000000000" pitchFamily="2" charset="-78"/>
              </a:rPr>
              <a:t>دانش آموز باید در کسب معلومات ریاضی خویش سهیم باشد .تا بتواند از آن معلومات در مواقع لازم بهره برداری کند . معلم باید قبل از تدریس یک مفهوم جدید معلومات قبلی دانش آموز را محک زده و تدریس مطالب جدید را بر پایه معلومات قبلی او استوار نماید .قبل از تدریس هدف درس را برای دانش آموزان روشن نماید تا بچه ها با بینش و بصیرت به یادگیری مفاهیم ریاضی بپردازند با ایجاد انگیزه قوی رغبت دانش آموزان را نسبت به موضوع درس برانگیزد </a:t>
            </a:r>
            <a:r>
              <a:rPr lang="en-US" altLang="en-US" sz="2400" dirty="0">
                <a:cs typeface="B Badr" panose="00000400000000000000" pitchFamily="2" charset="-78"/>
              </a:rPr>
              <a:t>.</a:t>
            </a:r>
            <a:r>
              <a:rPr lang="ar-SA" altLang="en-US" sz="2400" dirty="0">
                <a:cs typeface="B Badr" panose="00000400000000000000" pitchFamily="2" charset="-78"/>
              </a:rPr>
              <a:t>یادگیری از آسان به مشکل صورت بگیرد .چون کودکان در این مقطع در مرحله ی رشد تفکر عملی هستند برای یادگیری یک مفهوم لازم است که از اشیا و وسایل عینی بیشتری استفاده کنند .در کلاس باید موقعیت های مختلف برای کودکان فراهم شود تا آن ها بتوانند اشیا را دستکاری کنند ،بازی قسمت اصلی کار است </a:t>
            </a:r>
            <a:endParaRPr lang="en-US" altLang="en-US" sz="2400" dirty="0">
              <a:cs typeface="B Badr" panose="00000400000000000000" pitchFamily="2" charset="-78"/>
            </a:endParaRPr>
          </a:p>
        </p:txBody>
      </p:sp>
    </p:spTree>
    <p:extLst>
      <p:ext uri="{BB962C8B-B14F-4D97-AF65-F5344CB8AC3E}">
        <p14:creationId xmlns:p14="http://schemas.microsoft.com/office/powerpoint/2010/main" val="271300303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933303" y="609600"/>
            <a:ext cx="5394960" cy="775063"/>
          </a:xfrm>
          <a:noFill/>
          <a:ln w="57150">
            <a:solidFill>
              <a:srgbClr val="0066FF"/>
            </a:solidFill>
            <a:miter lim="800000"/>
            <a:headEnd/>
            <a:tailEnd/>
          </a:ln>
        </p:spPr>
        <p:txBody>
          <a:bodyPr/>
          <a:lstStyle/>
          <a:p>
            <a:pPr algn="ctr"/>
            <a:r>
              <a:rPr lang="ar-SA" altLang="en-US" b="1" dirty="0" smtClean="0">
                <a:cs typeface="B Badr" panose="00000400000000000000" pitchFamily="2" charset="-78"/>
              </a:rPr>
              <a:t>چگونگی اجرای راه های جدید</a:t>
            </a:r>
            <a:r>
              <a:rPr lang="en-US" altLang="en-US" b="1" dirty="0" smtClean="0">
                <a:cs typeface="B Badr" panose="00000400000000000000" pitchFamily="2" charset="-78"/>
              </a:rPr>
              <a:t> :</a:t>
            </a:r>
            <a:endParaRPr lang="en-US" altLang="en-US" dirty="0" smtClean="0"/>
          </a:p>
        </p:txBody>
      </p:sp>
      <p:sp>
        <p:nvSpPr>
          <p:cNvPr id="44035" name="Content Placeholder 2"/>
          <p:cNvSpPr>
            <a:spLocks noGrp="1"/>
          </p:cNvSpPr>
          <p:nvPr>
            <p:ph idx="1"/>
          </p:nvPr>
        </p:nvSpPr>
        <p:spPr>
          <a:noFill/>
          <a:ln w="57150">
            <a:solidFill>
              <a:srgbClr val="FF0000"/>
            </a:solidFill>
            <a:miter lim="800000"/>
            <a:headEnd/>
            <a:tailEnd/>
          </a:ln>
        </p:spPr>
        <p:txBody>
          <a:bodyPr/>
          <a:lstStyle/>
          <a:p>
            <a:pPr algn="justLow" rtl="1"/>
            <a:r>
              <a:rPr lang="ar-SA" altLang="en-US" sz="2400" dirty="0">
                <a:cs typeface="B Badr" panose="00000400000000000000" pitchFamily="2" charset="-78"/>
              </a:rPr>
              <a:t>به منظور اجرای دقیق راه حل های به دست آمده و رفع مشکل یادگیری این کودکان ابتدا سعی نمودم در امر یادگیری هر مفهوم مستقیما آنان را با موضوع یادگیری درگیر نمایم و متوجه شدم برای یادگیری بیشتر مفاهیم ریاضی ، این کودکان احتیاج به انجام یک سری فعالیت های ذهنی ساده تر در رابطه با آن مفهوم دارند، که این فعالیت ها بهتر است در کلاس های آمادگی ( قبل از دبستان ) به صورت عملی و به وسیله کودکان انجام شود .به طور مثال طرحی را در رابطه با آموزش مفاهیم تفریق- در سطح آمادگی در کلاس- برای این کودکان در نظر گرفتم که با انجام این فعالیت دانش آموزان ضعیف در حل مسائل تفریق با مفهوم کاهشی آن که در پایه اول کاربرد دارد مشکل جدی نداشته باشندچراکه مفاهیم دیگر آن به شکل ساده در اثر یادگیری دیگر مفاهیم تفریق است که در کلاس های بالاتر مورد استفاده قرار می گیرد</a:t>
            </a:r>
            <a:r>
              <a:rPr lang="en-US" altLang="en-US" sz="2400" dirty="0">
                <a:cs typeface="B Badr" panose="00000400000000000000" pitchFamily="2" charset="-78"/>
              </a:rPr>
              <a:t> .</a:t>
            </a:r>
          </a:p>
        </p:txBody>
      </p:sp>
    </p:spTree>
    <p:extLst>
      <p:ext uri="{BB962C8B-B14F-4D97-AF65-F5344CB8AC3E}">
        <p14:creationId xmlns:p14="http://schemas.microsoft.com/office/powerpoint/2010/main" val="5048857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4217" y="679269"/>
            <a:ext cx="8189786" cy="5617028"/>
          </a:xfrm>
        </p:spPr>
        <p:txBody>
          <a:bodyPr/>
          <a:lstStyle/>
          <a:p>
            <a:pPr algn="justLow" rtl="1"/>
            <a:r>
              <a:rPr lang="fa-IR" sz="3600" dirty="0">
                <a:solidFill>
                  <a:schemeClr val="tx1"/>
                </a:solidFill>
                <a:latin typeface="Comic Sans MS" panose="030F0702030302020204" pitchFamily="66" charset="0"/>
                <a:cs typeface="B Titr" panose="00000700000000000000" pitchFamily="2" charset="-78"/>
              </a:rPr>
              <a:t>«تحقيق عملي»، </a:t>
            </a:r>
            <a:r>
              <a:rPr lang="fa-IR" sz="3600" dirty="0" smtClean="0">
                <a:solidFill>
                  <a:schemeClr val="tx1"/>
                </a:solidFill>
                <a:latin typeface="Comic Sans MS" panose="030F0702030302020204" pitchFamily="66" charset="0"/>
                <a:cs typeface="B Titr" panose="00000700000000000000" pitchFamily="2" charset="-78"/>
              </a:rPr>
              <a:t>   «</a:t>
            </a:r>
            <a:r>
              <a:rPr lang="fa-IR" sz="3600" dirty="0">
                <a:solidFill>
                  <a:schemeClr val="tx1"/>
                </a:solidFill>
                <a:latin typeface="Comic Sans MS" panose="030F0702030302020204" pitchFamily="66" charset="0"/>
                <a:cs typeface="B Titr" panose="00000700000000000000" pitchFamily="2" charset="-78"/>
              </a:rPr>
              <a:t>پژوهش در عمل»، </a:t>
            </a:r>
            <a:r>
              <a:rPr lang="fa-IR" sz="3600" dirty="0" smtClean="0">
                <a:solidFill>
                  <a:schemeClr val="tx1"/>
                </a:solidFill>
                <a:latin typeface="Comic Sans MS" panose="030F0702030302020204" pitchFamily="66" charset="0"/>
                <a:cs typeface="B Titr" panose="00000700000000000000" pitchFamily="2" charset="-78"/>
              </a:rPr>
              <a:t>   «</a:t>
            </a:r>
            <a:r>
              <a:rPr lang="fa-IR" sz="3600" dirty="0">
                <a:solidFill>
                  <a:schemeClr val="tx1"/>
                </a:solidFill>
                <a:latin typeface="Comic Sans MS" panose="030F0702030302020204" pitchFamily="66" charset="0"/>
                <a:cs typeface="B Titr" panose="00000700000000000000" pitchFamily="2" charset="-78"/>
              </a:rPr>
              <a:t>عمل پژوهشي» و </a:t>
            </a:r>
            <a:r>
              <a:rPr lang="fa-IR" sz="3600" dirty="0" smtClean="0">
                <a:solidFill>
                  <a:schemeClr val="tx1"/>
                </a:solidFill>
                <a:latin typeface="Comic Sans MS" panose="030F0702030302020204" pitchFamily="66" charset="0"/>
                <a:cs typeface="B Titr" panose="00000700000000000000" pitchFamily="2" charset="-78"/>
              </a:rPr>
              <a:t>  « </a:t>
            </a:r>
            <a:r>
              <a:rPr lang="fa-IR" sz="3600" dirty="0">
                <a:solidFill>
                  <a:schemeClr val="tx1"/>
                </a:solidFill>
                <a:latin typeface="Comic Sans MS" panose="030F0702030302020204" pitchFamily="66" charset="0"/>
                <a:cs typeface="B Titr" panose="00000700000000000000" pitchFamily="2" charset="-78"/>
              </a:rPr>
              <a:t>اقدام پژوهشي» اصطلاحاتي هستند كه در زبان فارسي به جاي واژة </a:t>
            </a:r>
            <a:r>
              <a:rPr lang="fa-IR" sz="3600" dirty="0" smtClean="0">
                <a:solidFill>
                  <a:schemeClr val="tx1"/>
                </a:solidFill>
                <a:latin typeface="Comic Sans MS" panose="030F0702030302020204" pitchFamily="66" charset="0"/>
                <a:cs typeface="B Titr" panose="00000700000000000000" pitchFamily="2" charset="-78"/>
              </a:rPr>
              <a:t>انگليسي</a:t>
            </a:r>
            <a:r>
              <a:rPr lang="en-US" sz="3600" dirty="0" smtClean="0">
                <a:solidFill>
                  <a:srgbClr val="FF0000"/>
                </a:solidFill>
                <a:latin typeface="Comic Sans MS" panose="030F0702030302020204" pitchFamily="66" charset="0"/>
                <a:cs typeface="B Titr" panose="00000700000000000000" pitchFamily="2" charset="-78"/>
              </a:rPr>
              <a:t>”Action Research”</a:t>
            </a:r>
            <a:r>
              <a:rPr lang="fa-IR" sz="3600" dirty="0" smtClean="0">
                <a:solidFill>
                  <a:schemeClr val="tx1"/>
                </a:solidFill>
                <a:latin typeface="Comic Sans MS" panose="030F0702030302020204" pitchFamily="66" charset="0"/>
                <a:cs typeface="B Titr" panose="00000700000000000000" pitchFamily="2" charset="-78"/>
              </a:rPr>
              <a:t>به </a:t>
            </a:r>
            <a:r>
              <a:rPr lang="fa-IR" sz="3600" dirty="0">
                <a:solidFill>
                  <a:schemeClr val="tx1"/>
                </a:solidFill>
                <a:latin typeface="Comic Sans MS" panose="030F0702030302020204" pitchFamily="66" charset="0"/>
                <a:cs typeface="B Titr" panose="00000700000000000000" pitchFamily="2" charset="-78"/>
              </a:rPr>
              <a:t>كار مي روند. </a:t>
            </a:r>
            <a:r>
              <a:rPr lang="en-US" sz="2800" dirty="0" smtClean="0">
                <a:solidFill>
                  <a:schemeClr val="tx1"/>
                </a:solidFill>
                <a:latin typeface="Comic Sans MS" panose="030F0702030302020204" pitchFamily="66" charset="0"/>
                <a:cs typeface="B Titr" panose="00000700000000000000" pitchFamily="2" charset="-78"/>
              </a:rPr>
              <a:t/>
            </a:r>
            <a:br>
              <a:rPr lang="en-US" sz="2800" dirty="0" smtClean="0">
                <a:solidFill>
                  <a:schemeClr val="tx1"/>
                </a:solidFill>
                <a:latin typeface="Comic Sans MS" panose="030F0702030302020204" pitchFamily="66" charset="0"/>
                <a:cs typeface="B Titr" panose="00000700000000000000" pitchFamily="2" charset="-78"/>
              </a:rPr>
            </a:br>
            <a:r>
              <a:rPr lang="fa-IR" sz="2800" dirty="0">
                <a:solidFill>
                  <a:schemeClr val="tx1"/>
                </a:solidFill>
                <a:latin typeface="Comic Sans MS" panose="030F0702030302020204" pitchFamily="66" charset="0"/>
                <a:cs typeface="B Titr" panose="00000700000000000000" pitchFamily="2" charset="-78"/>
              </a:rPr>
              <a:t/>
            </a:r>
            <a:br>
              <a:rPr lang="fa-IR" sz="2800" dirty="0">
                <a:solidFill>
                  <a:schemeClr val="tx1"/>
                </a:solidFill>
                <a:latin typeface="Comic Sans MS" panose="030F0702030302020204" pitchFamily="66" charset="0"/>
                <a:cs typeface="B Titr" panose="00000700000000000000" pitchFamily="2" charset="-78"/>
              </a:rPr>
            </a:br>
            <a:r>
              <a:rPr lang="fa-IR" sz="2800" dirty="0" smtClean="0">
                <a:solidFill>
                  <a:schemeClr val="tx1"/>
                </a:solidFill>
                <a:latin typeface="Comic Sans MS" panose="030F0702030302020204" pitchFamily="66" charset="0"/>
                <a:cs typeface="B Titr" panose="00000700000000000000" pitchFamily="2" charset="-78"/>
              </a:rPr>
              <a:t/>
            </a:r>
            <a:br>
              <a:rPr lang="fa-IR" sz="2800" dirty="0" smtClean="0">
                <a:solidFill>
                  <a:schemeClr val="tx1"/>
                </a:solidFill>
                <a:latin typeface="Comic Sans MS" panose="030F0702030302020204" pitchFamily="66" charset="0"/>
                <a:cs typeface="B Titr" panose="00000700000000000000" pitchFamily="2" charset="-78"/>
              </a:rPr>
            </a:br>
            <a:r>
              <a:rPr lang="fa-IR" sz="3600" dirty="0" smtClean="0">
                <a:solidFill>
                  <a:schemeClr val="tx1"/>
                </a:solidFill>
                <a:latin typeface="Comic Sans MS" panose="030F0702030302020204" pitchFamily="66" charset="0"/>
                <a:cs typeface="B Titr" panose="00000700000000000000" pitchFamily="2" charset="-78"/>
              </a:rPr>
              <a:t>اقدام </a:t>
            </a:r>
            <a:r>
              <a:rPr lang="fa-IR" sz="3600" dirty="0">
                <a:solidFill>
                  <a:schemeClr val="tx1"/>
                </a:solidFill>
                <a:latin typeface="Comic Sans MS" panose="030F0702030302020204" pitchFamily="66" charset="0"/>
                <a:cs typeface="B Titr" panose="00000700000000000000" pitchFamily="2" charset="-78"/>
              </a:rPr>
              <a:t>پژوهشي در زمرة روش هاي </a:t>
            </a:r>
            <a:r>
              <a:rPr lang="fa-IR" sz="3600" dirty="0">
                <a:solidFill>
                  <a:srgbClr val="FF0000"/>
                </a:solidFill>
                <a:latin typeface="Comic Sans MS" panose="030F0702030302020204" pitchFamily="66" charset="0"/>
                <a:cs typeface="B Titr" panose="00000700000000000000" pitchFamily="2" charset="-78"/>
              </a:rPr>
              <a:t>تحقيق توصيفي </a:t>
            </a:r>
            <a:r>
              <a:rPr lang="fa-IR" sz="3600" dirty="0">
                <a:solidFill>
                  <a:schemeClr val="tx1"/>
                </a:solidFill>
                <a:latin typeface="Comic Sans MS" panose="030F0702030302020204" pitchFamily="66" charset="0"/>
                <a:cs typeface="B Titr" panose="00000700000000000000" pitchFamily="2" charset="-78"/>
              </a:rPr>
              <a:t>است و هدف آن </a:t>
            </a:r>
            <a:r>
              <a:rPr lang="fa-IR" sz="3600" dirty="0">
                <a:solidFill>
                  <a:srgbClr val="FF0000"/>
                </a:solidFill>
                <a:latin typeface="Comic Sans MS" panose="030F0702030302020204" pitchFamily="66" charset="0"/>
                <a:cs typeface="B Titr" panose="00000700000000000000" pitchFamily="2" charset="-78"/>
              </a:rPr>
              <a:t>توصيف شرايط وپديده هاي مربوط به نظام آموزشي</a:t>
            </a:r>
            <a:r>
              <a:rPr lang="fa-IR" sz="3600" dirty="0">
                <a:solidFill>
                  <a:schemeClr val="tx1"/>
                </a:solidFill>
                <a:latin typeface="Comic Sans MS" panose="030F0702030302020204" pitchFamily="66" charset="0"/>
                <a:cs typeface="B Titr" panose="00000700000000000000" pitchFamily="2" charset="-78"/>
              </a:rPr>
              <a:t> است.</a:t>
            </a:r>
            <a:r>
              <a:rPr lang="fa-IR" dirty="0">
                <a:latin typeface="Comic Sans MS" panose="030F0702030302020204" pitchFamily="66" charset="0"/>
              </a:rPr>
              <a:t/>
            </a:r>
            <a:br>
              <a:rPr lang="fa-IR" dirty="0">
                <a:latin typeface="Comic Sans MS" panose="030F0702030302020204" pitchFamily="66" charset="0"/>
              </a:rPr>
            </a:br>
            <a:endParaRPr lang="en-US" dirty="0">
              <a:latin typeface="Comic Sans MS" panose="030F0702030302020204" pitchFamily="66" charset="0"/>
            </a:endParaRPr>
          </a:p>
        </p:txBody>
      </p:sp>
    </p:spTree>
    <p:extLst>
      <p:ext uri="{BB962C8B-B14F-4D97-AF65-F5344CB8AC3E}">
        <p14:creationId xmlns:p14="http://schemas.microsoft.com/office/powerpoint/2010/main" val="1363977438"/>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037806" y="609600"/>
            <a:ext cx="6178731" cy="526869"/>
          </a:xfrm>
          <a:noFill/>
          <a:ln w="57150">
            <a:solidFill>
              <a:srgbClr val="FF0000"/>
            </a:solidFill>
            <a:miter lim="800000"/>
            <a:headEnd/>
            <a:tailEnd/>
          </a:ln>
        </p:spPr>
        <p:txBody>
          <a:bodyPr>
            <a:normAutofit fontScale="90000"/>
          </a:bodyPr>
          <a:lstStyle/>
          <a:p>
            <a:pPr algn="r" rtl="1"/>
            <a:r>
              <a:rPr lang="ar-SA" altLang="en-US" b="1" dirty="0" smtClean="0">
                <a:cs typeface="B Badr" panose="00000400000000000000" pitchFamily="2" charset="-78"/>
              </a:rPr>
              <a:t>گردآوری اطلاعات ( شواهد2 </a:t>
            </a:r>
            <a:r>
              <a:rPr lang="en-US" altLang="en-US" b="1" dirty="0" smtClean="0">
                <a:cs typeface="B Badr" panose="00000400000000000000" pitchFamily="2" charset="-78"/>
              </a:rPr>
              <a:t> :</a:t>
            </a:r>
            <a:r>
              <a:rPr lang="en-US" altLang="en-US" sz="2800" b="1" dirty="0">
                <a:cs typeface="B Badr" panose="00000400000000000000" pitchFamily="2" charset="-78"/>
              </a:rPr>
              <a:t>(</a:t>
            </a:r>
            <a:endParaRPr lang="en-US" altLang="en-US" sz="2800" dirty="0"/>
          </a:p>
        </p:txBody>
      </p:sp>
      <p:sp>
        <p:nvSpPr>
          <p:cNvPr id="3" name="Content Placeholder 2"/>
          <p:cNvSpPr>
            <a:spLocks noGrp="1"/>
          </p:cNvSpPr>
          <p:nvPr>
            <p:ph idx="1"/>
          </p:nvPr>
        </p:nvSpPr>
        <p:spPr>
          <a:xfrm>
            <a:off x="677333" y="1436915"/>
            <a:ext cx="9119809" cy="4604448"/>
          </a:xfrm>
          <a:noFill/>
          <a:ln w="57150">
            <a:solidFill>
              <a:schemeClr val="tx1"/>
            </a:solidFill>
          </a:ln>
        </p:spPr>
        <p:txBody>
          <a:bodyPr>
            <a:normAutofit/>
          </a:bodyPr>
          <a:lstStyle/>
          <a:p>
            <a:pPr algn="just" rtl="1">
              <a:buFontTx/>
              <a:buNone/>
              <a:defRPr/>
            </a:pPr>
            <a:r>
              <a:rPr lang="en-US" sz="2400" dirty="0">
                <a:cs typeface="B Badr" pitchFamily="2" charset="-78"/>
              </a:rPr>
              <a:t/>
            </a:r>
            <a:br>
              <a:rPr lang="en-US" sz="2400" dirty="0">
                <a:cs typeface="B Badr" pitchFamily="2" charset="-78"/>
              </a:rPr>
            </a:br>
            <a:r>
              <a:rPr lang="ar-SA" sz="2400" dirty="0">
                <a:cs typeface="B Badr" pitchFamily="2" charset="-78"/>
              </a:rPr>
              <a:t>گرچه با طرح هایی که کم و بیش در کلاس درس به ابتکار خود یا با استفاده از نظرات ارائه شده توسط همکاران یا با بهره بردن از مطالعه کتاب های گوناگون اجرا نمودم پیشرفت قابل ملاحظه ای در روند یادگیری کودکان ضعیف ایجاد شداما همچنان لازم بود مقایسه ای بین دو گروه در قالب ارزشیابی از دانش آموزانی که به نظر من از ابتدا مشکل بودن مفاهیم ریاضی را درک می کردند و دانش آموزانی که ضعیف قلمداد می شدند و احتیاج به تمرین خاص داشتند انجام گیرد و در این مقایسه مشاهده نمودم که به نسبت زیادی موفق به افزایش درجه تمرکز حواس این دانش آموزان بر روی یک مطلب شده ام - موضوعی که اساس یادگیری در تمام دروس به خصوص در درس ریاضی می باشد . به طور نمونه در یک آزمون قبل از به کارگیری طرح ، میانگین نمرات دانش آموزان بدون مشکل 20 و میانگین نمرات دانش آموزان ضعیف 11 بود . و بعد از به کارگیری طرح میانگین نمرات این دانش آموزان به 17 ارتقا یافته بود</a:t>
            </a:r>
            <a:r>
              <a:rPr lang="en-US" sz="2400" dirty="0">
                <a:cs typeface="B Badr" pitchFamily="2" charset="-78"/>
              </a:rPr>
              <a:t> .</a:t>
            </a:r>
          </a:p>
        </p:txBody>
      </p:sp>
    </p:spTree>
    <p:extLst>
      <p:ext uri="{BB962C8B-B14F-4D97-AF65-F5344CB8AC3E}">
        <p14:creationId xmlns:p14="http://schemas.microsoft.com/office/powerpoint/2010/main" val="401244005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5943600" y="609599"/>
            <a:ext cx="2586446" cy="866503"/>
          </a:xfrm>
          <a:solidFill>
            <a:schemeClr val="bg1"/>
          </a:solidFill>
          <a:ln w="57150">
            <a:solidFill>
              <a:schemeClr val="tx1"/>
            </a:solidFill>
            <a:miter lim="800000"/>
            <a:headEnd/>
            <a:tailEnd/>
          </a:ln>
        </p:spPr>
        <p:txBody>
          <a:bodyPr>
            <a:noAutofit/>
          </a:bodyPr>
          <a:lstStyle/>
          <a:p>
            <a:pPr algn="ctr" rtl="1"/>
            <a:r>
              <a:rPr lang="ar-SA" altLang="en-US" sz="4400" b="1" dirty="0" smtClean="0">
                <a:solidFill>
                  <a:schemeClr val="tx1"/>
                </a:solidFill>
                <a:cs typeface="B Badr" panose="00000400000000000000" pitchFamily="2" charset="-78"/>
              </a:rPr>
              <a:t>نتایج</a:t>
            </a:r>
            <a:r>
              <a:rPr lang="en-US" altLang="en-US" sz="4400" b="1" dirty="0" smtClean="0">
                <a:solidFill>
                  <a:schemeClr val="tx1"/>
                </a:solidFill>
                <a:cs typeface="B Badr" panose="00000400000000000000" pitchFamily="2" charset="-78"/>
              </a:rPr>
              <a:t> :</a:t>
            </a:r>
            <a:endParaRPr lang="en-US" altLang="en-US" sz="4400" dirty="0" smtClean="0">
              <a:solidFill>
                <a:schemeClr val="tx1"/>
              </a:solidFill>
            </a:endParaRPr>
          </a:p>
        </p:txBody>
      </p:sp>
      <p:sp>
        <p:nvSpPr>
          <p:cNvPr id="3" name="Content Placeholder 2"/>
          <p:cNvSpPr>
            <a:spLocks noGrp="1"/>
          </p:cNvSpPr>
          <p:nvPr>
            <p:ph idx="1"/>
          </p:nvPr>
        </p:nvSpPr>
        <p:spPr>
          <a:xfrm>
            <a:off x="677334" y="2160589"/>
            <a:ext cx="8596668" cy="4174897"/>
          </a:xfrm>
          <a:noFill/>
          <a:ln w="57150">
            <a:solidFill>
              <a:srgbClr val="00B0F0"/>
            </a:solidFill>
          </a:ln>
        </p:spPr>
        <p:txBody>
          <a:bodyPr>
            <a:noAutofit/>
          </a:bodyPr>
          <a:lstStyle/>
          <a:p>
            <a:pPr algn="r" rtl="1">
              <a:defRPr/>
            </a:pPr>
            <a:r>
              <a:rPr lang="en-US" sz="3200" dirty="0" smtClean="0">
                <a:cs typeface="B Titr" panose="00000700000000000000" pitchFamily="2" charset="-78"/>
              </a:rPr>
              <a:t>- </a:t>
            </a:r>
            <a:r>
              <a:rPr lang="ar-SA" sz="3200" dirty="0">
                <a:cs typeface="B Titr" panose="00000700000000000000" pitchFamily="2" charset="-78"/>
              </a:rPr>
              <a:t>دانش آموزان به درس ریاضی علاقه مند شده و درزنگ ریاضی فعالیت چشمگیری ازخود نشان </a:t>
            </a:r>
            <a:r>
              <a:rPr lang="ar-SA" sz="3200" dirty="0" smtClean="0">
                <a:cs typeface="B Titr" panose="00000700000000000000" pitchFamily="2" charset="-78"/>
              </a:rPr>
              <a:t>دادند</a:t>
            </a:r>
            <a:r>
              <a:rPr lang="en-US" sz="3200" dirty="0" smtClean="0">
                <a:cs typeface="B Titr" panose="00000700000000000000" pitchFamily="2" charset="-78"/>
              </a:rPr>
              <a:t>.</a:t>
            </a:r>
            <a:br>
              <a:rPr lang="en-US" sz="3200" dirty="0" smtClean="0">
                <a:cs typeface="B Titr" panose="00000700000000000000" pitchFamily="2" charset="-78"/>
              </a:rPr>
            </a:br>
            <a:r>
              <a:rPr lang="en-US" sz="3200" dirty="0" smtClean="0">
                <a:cs typeface="B Titr" panose="00000700000000000000" pitchFamily="2" charset="-78"/>
              </a:rPr>
              <a:t>- </a:t>
            </a:r>
            <a:r>
              <a:rPr lang="ar-SA" sz="3200" dirty="0">
                <a:cs typeface="B Titr" panose="00000700000000000000" pitchFamily="2" charset="-78"/>
              </a:rPr>
              <a:t>زمینه ای برای بحث و هم فکری بین همکاران به وجود </a:t>
            </a:r>
            <a:r>
              <a:rPr lang="ar-SA" sz="3200" dirty="0" smtClean="0">
                <a:cs typeface="B Titr" panose="00000700000000000000" pitchFamily="2" charset="-78"/>
              </a:rPr>
              <a:t>آ</a:t>
            </a:r>
            <a:r>
              <a:rPr lang="fa-IR" sz="3200" dirty="0" smtClean="0">
                <a:cs typeface="B Titr" panose="00000700000000000000" pitchFamily="2" charset="-78"/>
              </a:rPr>
              <a:t>مد.</a:t>
            </a:r>
            <a:r>
              <a:rPr lang="en-US" sz="3200" dirty="0">
                <a:cs typeface="B Titr" panose="00000700000000000000" pitchFamily="2" charset="-78"/>
              </a:rPr>
              <a:t/>
            </a:r>
            <a:br>
              <a:rPr lang="en-US" sz="3200" dirty="0">
                <a:cs typeface="B Titr" panose="00000700000000000000" pitchFamily="2" charset="-78"/>
              </a:rPr>
            </a:br>
            <a:r>
              <a:rPr lang="en-US" sz="3200" dirty="0">
                <a:cs typeface="B Titr" panose="00000700000000000000" pitchFamily="2" charset="-78"/>
              </a:rPr>
              <a:t>- </a:t>
            </a:r>
            <a:r>
              <a:rPr lang="ar-SA" sz="3200" dirty="0">
                <a:cs typeface="B Titr" panose="00000700000000000000" pitchFamily="2" charset="-78"/>
              </a:rPr>
              <a:t>یادگیری عمیق تر و پایدارتر صورت </a:t>
            </a:r>
            <a:r>
              <a:rPr lang="ar-SA" sz="3200" dirty="0" smtClean="0">
                <a:cs typeface="B Titr" panose="00000700000000000000" pitchFamily="2" charset="-78"/>
              </a:rPr>
              <a:t>گرفت</a:t>
            </a:r>
            <a:r>
              <a:rPr lang="en-US" sz="3200" dirty="0">
                <a:cs typeface="B Titr" panose="00000700000000000000" pitchFamily="2" charset="-78"/>
              </a:rPr>
              <a:t/>
            </a:r>
            <a:br>
              <a:rPr lang="en-US" sz="3200" dirty="0">
                <a:cs typeface="B Titr" panose="00000700000000000000" pitchFamily="2" charset="-78"/>
              </a:rPr>
            </a:br>
            <a:r>
              <a:rPr lang="en-US" sz="3200" dirty="0">
                <a:cs typeface="B Titr" panose="00000700000000000000" pitchFamily="2" charset="-78"/>
              </a:rPr>
              <a:t>- </a:t>
            </a:r>
            <a:r>
              <a:rPr lang="ar-SA" sz="3200" dirty="0">
                <a:cs typeface="B Titr" panose="00000700000000000000" pitchFamily="2" charset="-78"/>
              </a:rPr>
              <a:t>والدین از پیشرفت فرزندانشان ابراز رضایت </a:t>
            </a:r>
            <a:r>
              <a:rPr lang="ar-SA" sz="3200" dirty="0" smtClean="0">
                <a:cs typeface="B Titr" panose="00000700000000000000" pitchFamily="2" charset="-78"/>
              </a:rPr>
              <a:t>کردند</a:t>
            </a:r>
            <a:r>
              <a:rPr lang="en-US" sz="3200" dirty="0" smtClean="0">
                <a:cs typeface="B Titr" panose="00000700000000000000" pitchFamily="2" charset="-78"/>
              </a:rPr>
              <a:t>.</a:t>
            </a:r>
            <a:r>
              <a:rPr lang="en-US" sz="3200" dirty="0">
                <a:cs typeface="B Titr" panose="00000700000000000000" pitchFamily="2" charset="-78"/>
              </a:rPr>
              <a:t/>
            </a:r>
            <a:br>
              <a:rPr lang="en-US" sz="3200" dirty="0">
                <a:cs typeface="B Titr" panose="00000700000000000000" pitchFamily="2" charset="-78"/>
              </a:rPr>
            </a:br>
            <a:r>
              <a:rPr lang="en-US" sz="3200" dirty="0">
                <a:cs typeface="B Titr" panose="00000700000000000000" pitchFamily="2" charset="-78"/>
              </a:rPr>
              <a:t>- </a:t>
            </a:r>
            <a:r>
              <a:rPr lang="ar-SA" sz="3200" dirty="0">
                <a:cs typeface="B Titr" panose="00000700000000000000" pitchFamily="2" charset="-78"/>
              </a:rPr>
              <a:t>میانگین نمرات ریاضی دانش </a:t>
            </a:r>
            <a:r>
              <a:rPr lang="fa-IR" sz="3200" dirty="0" smtClean="0">
                <a:cs typeface="B Titr" panose="00000700000000000000" pitchFamily="2" charset="-78"/>
              </a:rPr>
              <a:t>آ</a:t>
            </a:r>
            <a:r>
              <a:rPr lang="ar-SA" sz="3200" dirty="0" smtClean="0">
                <a:cs typeface="B Titr" panose="00000700000000000000" pitchFamily="2" charset="-78"/>
              </a:rPr>
              <a:t>موزان </a:t>
            </a:r>
            <a:r>
              <a:rPr lang="ar-SA" sz="3200" dirty="0">
                <a:cs typeface="B Titr" panose="00000700000000000000" pitchFamily="2" charset="-78"/>
              </a:rPr>
              <a:t>در حد قابل ملاحظه افزایش یافت</a:t>
            </a:r>
            <a:r>
              <a:rPr lang="en-US" sz="3200" dirty="0">
                <a:cs typeface="B Titr" panose="00000700000000000000" pitchFamily="2" charset="-78"/>
              </a:rPr>
              <a:t> .</a:t>
            </a:r>
          </a:p>
        </p:txBody>
      </p:sp>
    </p:spTree>
    <p:extLst>
      <p:ext uri="{BB962C8B-B14F-4D97-AF65-F5344CB8AC3E}">
        <p14:creationId xmlns:p14="http://schemas.microsoft.com/office/powerpoint/2010/main" val="407132078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095896" y="609600"/>
            <a:ext cx="6178105" cy="657497"/>
          </a:xfrm>
          <a:noFill/>
          <a:ln w="57150">
            <a:solidFill>
              <a:schemeClr val="tx1"/>
            </a:solidFill>
            <a:miter lim="800000"/>
            <a:headEnd/>
            <a:tailEnd/>
          </a:ln>
        </p:spPr>
        <p:txBody>
          <a:bodyPr/>
          <a:lstStyle/>
          <a:p>
            <a:pPr algn="ctr"/>
            <a:r>
              <a:rPr lang="ar-SA" altLang="en-US" b="1" dirty="0" smtClean="0">
                <a:cs typeface="B Badr" panose="00000400000000000000" pitchFamily="2" charset="-78"/>
              </a:rPr>
              <a:t>نتیجه گیری</a:t>
            </a:r>
            <a:r>
              <a:rPr lang="en-US" altLang="en-US" b="1" dirty="0" smtClean="0">
                <a:cs typeface="B Badr" panose="00000400000000000000" pitchFamily="2" charset="-78"/>
              </a:rPr>
              <a:t> </a:t>
            </a:r>
            <a:endParaRPr lang="en-US" altLang="en-US" dirty="0" smtClean="0">
              <a:cs typeface="B Badr" panose="00000400000000000000" pitchFamily="2" charset="-78"/>
            </a:endParaRPr>
          </a:p>
        </p:txBody>
      </p:sp>
      <p:sp>
        <p:nvSpPr>
          <p:cNvPr id="47107" name="Content Placeholder 2"/>
          <p:cNvSpPr>
            <a:spLocks noGrp="1"/>
          </p:cNvSpPr>
          <p:nvPr>
            <p:ph idx="1"/>
          </p:nvPr>
        </p:nvSpPr>
        <p:spPr>
          <a:solidFill>
            <a:srgbClr val="CCECFF"/>
          </a:solidFill>
          <a:ln w="57150">
            <a:solidFill>
              <a:srgbClr val="FF0000"/>
            </a:solidFill>
            <a:miter lim="800000"/>
            <a:headEnd/>
            <a:tailEnd/>
          </a:ln>
        </p:spPr>
        <p:txBody>
          <a:bodyPr>
            <a:normAutofit/>
          </a:bodyPr>
          <a:lstStyle/>
          <a:p>
            <a:pPr marL="0" indent="0" algn="r" rtl="1">
              <a:buNone/>
            </a:pPr>
            <a:r>
              <a:rPr lang="ar-SA" altLang="en-US" sz="3200" dirty="0" smtClean="0">
                <a:cs typeface="B Titr" panose="00000700000000000000" pitchFamily="2" charset="-78"/>
              </a:rPr>
              <a:t>اگر پایه تدریس بر انتقال معلومات به دانش آموزان استوار نباشد و به یک نظام تحقیقی و فعال که کودکان محور اصلی انجام عمل ریاضی باشند توجه شود </a:t>
            </a:r>
            <a:r>
              <a:rPr lang="en-US" altLang="en-US" sz="3200" dirty="0" smtClean="0">
                <a:cs typeface="B Titr" panose="00000700000000000000" pitchFamily="2" charset="-78"/>
              </a:rPr>
              <a:t>.</a:t>
            </a:r>
            <a:r>
              <a:rPr lang="ar-SA" altLang="en-US" sz="3200" dirty="0" smtClean="0">
                <a:cs typeface="B Titr" panose="00000700000000000000" pitchFamily="2" charset="-78"/>
              </a:rPr>
              <a:t>اگر محتوای مطالب آموزش ریاضی را با فعالیت های ذهنی کودک منطبق سازند اگر کلاس درس ریاضی طوری اداره شود که دانش آموزان با تلاش خود و با راهنمایی معلم به اهداف آموزش نائل شوند یادگیری بهتر و آسان تر صورت می‌پذیرد</a:t>
            </a:r>
            <a:r>
              <a:rPr lang="fa-IR" altLang="en-US" sz="3200" dirty="0" smtClean="0">
                <a:cs typeface="B Titr" panose="00000700000000000000" pitchFamily="2" charset="-78"/>
              </a:rPr>
              <a:t>.</a:t>
            </a:r>
            <a:endParaRPr lang="en-US" altLang="en-US" sz="3200" dirty="0" smtClean="0">
              <a:cs typeface="B Titr" panose="00000700000000000000" pitchFamily="2" charset="-78"/>
            </a:endParaRPr>
          </a:p>
        </p:txBody>
      </p:sp>
    </p:spTree>
    <p:extLst>
      <p:ext uri="{BB962C8B-B14F-4D97-AF65-F5344CB8AC3E}">
        <p14:creationId xmlns:p14="http://schemas.microsoft.com/office/powerpoint/2010/main" val="66638634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4" descr="0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4476" y="0"/>
            <a:ext cx="91535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1" name="Rectangle 1"/>
          <p:cNvSpPr>
            <a:spLocks noChangeArrowheads="1"/>
          </p:cNvSpPr>
          <p:nvPr/>
        </p:nvSpPr>
        <p:spPr bwMode="auto">
          <a:xfrm>
            <a:off x="1524001" y="1"/>
            <a:ext cx="4284663"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endParaRPr lang="fa-IR" altLang="en-US" sz="1600">
              <a:solidFill>
                <a:srgbClr val="FFFF00"/>
              </a:solidFill>
              <a:cs typeface="B Tabassom" panose="00000400000000000000" pitchFamily="2" charset="-78"/>
            </a:endParaRPr>
          </a:p>
          <a:p>
            <a:pPr algn="l" eaLnBrk="1" hangingPunct="1">
              <a:spcBef>
                <a:spcPct val="0"/>
              </a:spcBef>
              <a:buFontTx/>
              <a:buNone/>
            </a:pPr>
            <a:r>
              <a:rPr lang="fa-IR" altLang="en-US" sz="8800">
                <a:solidFill>
                  <a:srgbClr val="FFFF00"/>
                </a:solidFill>
                <a:cs typeface="B Tabassom" panose="00000400000000000000" pitchFamily="2" charset="-78"/>
              </a:rPr>
              <a:t>سرفرازباشید</a:t>
            </a:r>
            <a:endParaRPr lang="en-US" altLang="en-US" sz="8800">
              <a:solidFill>
                <a:srgbClr val="FFFF00"/>
              </a:solidFill>
            </a:endParaRPr>
          </a:p>
        </p:txBody>
      </p:sp>
    </p:spTree>
    <p:extLst>
      <p:ext uri="{BB962C8B-B14F-4D97-AF65-F5344CB8AC3E}">
        <p14:creationId xmlns:p14="http://schemas.microsoft.com/office/powerpoint/2010/main" val="3485036524"/>
      </p:ext>
    </p:extLst>
  </p:cSld>
  <p:clrMapOvr>
    <a:masterClrMapping/>
  </p:clrMapOvr>
  <p:transition spd="slow">
    <p:blinds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49086" y="274638"/>
            <a:ext cx="7798525" cy="1031648"/>
          </a:xfrm>
          <a:solidFill>
            <a:srgbClr val="FFC000"/>
          </a:solidFill>
        </p:spPr>
        <p:txBody>
          <a:bodyPr>
            <a:normAutofit fontScale="90000"/>
          </a:bodyPr>
          <a:lstStyle/>
          <a:p>
            <a:r>
              <a:rPr lang="fa-IR" altLang="en-US" sz="4000" dirty="0">
                <a:solidFill>
                  <a:srgbClr val="000099"/>
                </a:solidFill>
                <a:latin typeface="V_Yagut" pitchFamily="2" charset="2"/>
                <a:cs typeface="B Jadid" panose="00000700000000000000" pitchFamily="2" charset="-78"/>
              </a:rPr>
              <a:t>اقدام پژوهی، فعاليتی ضروری برای همه</a:t>
            </a:r>
            <a:endParaRPr lang="en-US" altLang="en-US" sz="4000" dirty="0">
              <a:cs typeface="B Jadid" panose="00000700000000000000" pitchFamily="2" charset="-78"/>
            </a:endParaRPr>
          </a:p>
        </p:txBody>
      </p:sp>
      <p:sp>
        <p:nvSpPr>
          <p:cNvPr id="4" name="Rectangle 3"/>
          <p:cNvSpPr/>
          <p:nvPr/>
        </p:nvSpPr>
        <p:spPr>
          <a:xfrm>
            <a:off x="1045029" y="1117598"/>
            <a:ext cx="8098971" cy="3884140"/>
          </a:xfrm>
          <a:prstGeom prst="rect">
            <a:avLst/>
          </a:prstGeom>
        </p:spPr>
        <p:txBody>
          <a:bodyPr wrap="square">
            <a:spAutoFit/>
          </a:bodyPr>
          <a:lstStyle/>
          <a:p>
            <a:pPr marL="342900" lvl="0" indent="-342900" algn="justLow" rtl="1" eaLnBrk="0" fontAlgn="base" hangingPunct="0">
              <a:lnSpc>
                <a:spcPct val="150000"/>
              </a:lnSpc>
              <a:spcBef>
                <a:spcPct val="20000"/>
              </a:spcBef>
              <a:spcAft>
                <a:spcPct val="0"/>
              </a:spcAft>
              <a:buFont typeface="Wingdings" pitchFamily="2" charset="2"/>
              <a:buChar char="q"/>
              <a:defRPr/>
            </a:pPr>
            <a:r>
              <a:rPr lang="fa-IR" sz="3200" b="1" kern="0" dirty="0">
                <a:solidFill>
                  <a:srgbClr val="0066FF"/>
                </a:solidFill>
                <a:latin typeface="Arial"/>
                <a:cs typeface="B Zar" panose="00000400000000000000" pitchFamily="2" charset="-78"/>
              </a:rPr>
              <a:t>تعریف اقدام پژوهي:</a:t>
            </a:r>
          </a:p>
          <a:p>
            <a:pPr lvl="0" algn="justLow" rtl="1" eaLnBrk="0" fontAlgn="base" hangingPunct="0">
              <a:lnSpc>
                <a:spcPct val="150000"/>
              </a:lnSpc>
              <a:spcBef>
                <a:spcPct val="20000"/>
              </a:spcBef>
              <a:spcAft>
                <a:spcPct val="0"/>
              </a:spcAft>
              <a:defRPr/>
            </a:pPr>
            <a:r>
              <a:rPr lang="fa-IR" sz="3200" b="1" kern="0" dirty="0">
                <a:solidFill>
                  <a:srgbClr val="0066FF"/>
                </a:solidFill>
                <a:latin typeface="Arial"/>
                <a:cs typeface="B Zar" panose="00000400000000000000" pitchFamily="2" charset="-78"/>
              </a:rPr>
              <a:t> </a:t>
            </a:r>
            <a:r>
              <a:rPr lang="fa-IR" sz="3200" b="1" kern="0" dirty="0">
                <a:solidFill>
                  <a:srgbClr val="000000"/>
                </a:solidFill>
                <a:latin typeface="Arial"/>
                <a:cs typeface="B Zar" panose="00000400000000000000" pitchFamily="2" charset="-78"/>
              </a:rPr>
              <a:t>در واقع نوعي  رویکرد پژوهشی است که در آن </a:t>
            </a:r>
            <a:r>
              <a:rPr lang="fa-IR" sz="3200" b="1" u="sng" kern="0" dirty="0">
                <a:solidFill>
                  <a:srgbClr val="000000"/>
                </a:solidFill>
                <a:latin typeface="Arial"/>
                <a:cs typeface="B Zar" panose="00000400000000000000" pitchFamily="2" charset="-78"/>
              </a:rPr>
              <a:t>افراد مشغول در کاری</a:t>
            </a:r>
            <a:r>
              <a:rPr lang="fa-IR" sz="3200" b="1" kern="0" dirty="0">
                <a:solidFill>
                  <a:srgbClr val="000000"/>
                </a:solidFill>
                <a:latin typeface="Arial"/>
                <a:cs typeface="B Zar" panose="00000400000000000000" pitchFamily="2" charset="-78"/>
              </a:rPr>
              <a:t>، برای </a:t>
            </a:r>
            <a:r>
              <a:rPr lang="fa-IR" sz="3200" b="1" u="sng" kern="0" dirty="0">
                <a:solidFill>
                  <a:srgbClr val="000000"/>
                </a:solidFill>
                <a:latin typeface="Arial"/>
                <a:cs typeface="B Zar" panose="00000400000000000000" pitchFamily="2" charset="-78"/>
              </a:rPr>
              <a:t>بهسازی و اصلاح وضع نامطلوب </a:t>
            </a:r>
            <a:r>
              <a:rPr lang="fa-IR" sz="3200" b="1" kern="0" dirty="0">
                <a:solidFill>
                  <a:srgbClr val="000000"/>
                </a:solidFill>
                <a:latin typeface="Arial"/>
                <a:cs typeface="B Zar" panose="00000400000000000000" pitchFamily="2" charset="-78"/>
              </a:rPr>
              <a:t>کار خود، با </a:t>
            </a:r>
            <a:r>
              <a:rPr lang="fa-IR" sz="3200" b="1" u="sng" kern="0" dirty="0">
                <a:solidFill>
                  <a:srgbClr val="000000"/>
                </a:solidFill>
                <a:latin typeface="Arial"/>
                <a:cs typeface="B Zar" panose="00000400000000000000" pitchFamily="2" charset="-78"/>
              </a:rPr>
              <a:t>مشارکت افراد ذینفع در آن</a:t>
            </a:r>
            <a:r>
              <a:rPr lang="fa-IR" sz="3200" b="1" kern="0" dirty="0">
                <a:solidFill>
                  <a:srgbClr val="000000"/>
                </a:solidFill>
                <a:latin typeface="Arial"/>
                <a:cs typeface="B Zar" panose="00000400000000000000" pitchFamily="2" charset="-78"/>
              </a:rPr>
              <a:t>، به پژوهش ومطالعه می پردازند.</a:t>
            </a:r>
            <a:endParaRPr lang="en-US" sz="2400" kern="0" dirty="0">
              <a:solidFill>
                <a:srgbClr val="000000"/>
              </a:solidFill>
              <a:latin typeface="Arial"/>
              <a:cs typeface="B Compset" pitchFamily="2" charset="-78"/>
            </a:endParaRPr>
          </a:p>
        </p:txBody>
      </p:sp>
    </p:spTree>
    <p:extLst>
      <p:ext uri="{BB962C8B-B14F-4D97-AF65-F5344CB8AC3E}">
        <p14:creationId xmlns:p14="http://schemas.microsoft.com/office/powerpoint/2010/main" val="3002610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18903" y="317379"/>
            <a:ext cx="8125097" cy="5669244"/>
          </a:xfrm>
          <a:prstGeom prst="rect">
            <a:avLst/>
          </a:prstGeom>
        </p:spPr>
        <p:txBody>
          <a:bodyPr wrap="square">
            <a:spAutoFit/>
          </a:bodyPr>
          <a:lstStyle/>
          <a:p>
            <a:pPr marL="6350" lvl="0" indent="168275" algn="just" rtl="1" fontAlgn="base">
              <a:spcBef>
                <a:spcPct val="20000"/>
              </a:spcBef>
              <a:spcAft>
                <a:spcPct val="0"/>
              </a:spcAft>
              <a:defRPr/>
            </a:pPr>
            <a:r>
              <a:rPr lang="fa-IR" sz="3600" b="1" kern="0" dirty="0">
                <a:solidFill>
                  <a:srgbClr val="FF0000"/>
                </a:solidFill>
                <a:latin typeface="Arial"/>
                <a:cs typeface="B Zar" pitchFamily="2" charset="-78"/>
              </a:rPr>
              <a:t>زمینه های اقدام پژوهی:</a:t>
            </a:r>
          </a:p>
          <a:p>
            <a:pPr marL="6350" lvl="0" indent="168275" algn="just" rtl="1" fontAlgn="base">
              <a:spcBef>
                <a:spcPct val="20000"/>
              </a:spcBef>
              <a:spcAft>
                <a:spcPct val="0"/>
              </a:spcAft>
              <a:defRPr/>
            </a:pPr>
            <a:endParaRPr lang="fa-IR" sz="3200" b="1" kern="0" dirty="0">
              <a:solidFill>
                <a:srgbClr val="FFFF00"/>
              </a:solidFill>
              <a:latin typeface="Arial"/>
              <a:cs typeface="B Zar" pitchFamily="2" charset="-78"/>
            </a:endParaRPr>
          </a:p>
          <a:p>
            <a:pPr marL="6350" lvl="0" indent="168275" algn="r" rtl="1" fontAlgn="base">
              <a:spcBef>
                <a:spcPct val="20000"/>
              </a:spcBef>
              <a:spcAft>
                <a:spcPct val="0"/>
              </a:spcAft>
              <a:defRPr/>
            </a:pPr>
            <a:r>
              <a:rPr lang="fa-IR" sz="3600" kern="0" dirty="0">
                <a:solidFill>
                  <a:schemeClr val="tx1">
                    <a:lumMod val="85000"/>
                    <a:lumOff val="15000"/>
                  </a:schemeClr>
                </a:solidFill>
                <a:latin typeface="Arial"/>
                <a:cs typeface="B Zar" pitchFamily="2" charset="-78"/>
              </a:rPr>
              <a:t>1- نوآوری در روش تدریس.</a:t>
            </a:r>
          </a:p>
          <a:p>
            <a:pPr marL="6350" lvl="0" indent="168275" algn="r" rtl="1" fontAlgn="base">
              <a:spcBef>
                <a:spcPct val="20000"/>
              </a:spcBef>
              <a:spcAft>
                <a:spcPct val="0"/>
              </a:spcAft>
              <a:defRPr/>
            </a:pPr>
            <a:r>
              <a:rPr lang="fa-IR" sz="3600" kern="0" dirty="0">
                <a:solidFill>
                  <a:schemeClr val="tx1">
                    <a:lumMod val="85000"/>
                    <a:lumOff val="15000"/>
                  </a:schemeClr>
                </a:solidFill>
                <a:latin typeface="Arial"/>
                <a:cs typeface="B Zar" pitchFamily="2" charset="-78"/>
              </a:rPr>
              <a:t>2- نوآوری در ساخت ابزار های آموزشی.</a:t>
            </a:r>
          </a:p>
          <a:p>
            <a:pPr marL="6350" lvl="0" indent="168275" algn="r" rtl="1" fontAlgn="base">
              <a:spcBef>
                <a:spcPct val="20000"/>
              </a:spcBef>
              <a:spcAft>
                <a:spcPct val="0"/>
              </a:spcAft>
              <a:defRPr/>
            </a:pPr>
            <a:r>
              <a:rPr lang="fa-IR" sz="3600" kern="0" dirty="0">
                <a:solidFill>
                  <a:schemeClr val="tx1">
                    <a:lumMod val="85000"/>
                    <a:lumOff val="15000"/>
                  </a:schemeClr>
                </a:solidFill>
                <a:latin typeface="Arial"/>
                <a:cs typeface="B Zar" pitchFamily="2" charset="-78"/>
              </a:rPr>
              <a:t>3-حل یک مسئله در کلاس به روش خاص و ابتکاری.</a:t>
            </a:r>
          </a:p>
          <a:p>
            <a:pPr marL="6350" lvl="0" indent="168275" algn="r" rtl="1" fontAlgn="base">
              <a:spcBef>
                <a:spcPct val="20000"/>
              </a:spcBef>
              <a:spcAft>
                <a:spcPct val="0"/>
              </a:spcAft>
              <a:defRPr/>
            </a:pPr>
            <a:r>
              <a:rPr lang="fa-IR" sz="3600" kern="0" dirty="0">
                <a:solidFill>
                  <a:schemeClr val="tx1">
                    <a:lumMod val="85000"/>
                    <a:lumOff val="15000"/>
                  </a:schemeClr>
                </a:solidFill>
                <a:latin typeface="Arial"/>
                <a:cs typeface="B Zar" pitchFamily="2" charset="-78"/>
              </a:rPr>
              <a:t>4- ارائه طرحی نو در شناخت مشکلات دانش آموزان و پیشنهاد حل آن ها.</a:t>
            </a:r>
          </a:p>
          <a:p>
            <a:pPr marL="6350" lvl="0" indent="168275" algn="r" rtl="1" fontAlgn="base">
              <a:spcBef>
                <a:spcPct val="20000"/>
              </a:spcBef>
              <a:spcAft>
                <a:spcPct val="0"/>
              </a:spcAft>
              <a:defRPr/>
            </a:pPr>
            <a:r>
              <a:rPr lang="en-US" sz="3600" kern="0" dirty="0">
                <a:solidFill>
                  <a:schemeClr val="tx1">
                    <a:lumMod val="85000"/>
                    <a:lumOff val="15000"/>
                  </a:schemeClr>
                </a:solidFill>
                <a:latin typeface="Arial"/>
                <a:cs typeface="B Zar" pitchFamily="2" charset="-78"/>
              </a:rPr>
              <a:t> </a:t>
            </a:r>
            <a:r>
              <a:rPr lang="fa-IR" sz="3600" kern="0" dirty="0">
                <a:solidFill>
                  <a:schemeClr val="tx1">
                    <a:lumMod val="85000"/>
                    <a:lumOff val="15000"/>
                  </a:schemeClr>
                </a:solidFill>
                <a:latin typeface="Arial"/>
                <a:cs typeface="B Zar" pitchFamily="2" charset="-78"/>
              </a:rPr>
              <a:t>5- نحوه برنامه ریزی و اداره مطلوب یک کلاس یا مدرسه</a:t>
            </a:r>
            <a:endParaRPr lang="en-US" sz="3600" kern="0" dirty="0">
              <a:solidFill>
                <a:schemeClr val="tx1">
                  <a:lumMod val="85000"/>
                  <a:lumOff val="15000"/>
                </a:schemeClr>
              </a:solidFill>
              <a:latin typeface="Arial"/>
              <a:cs typeface="B Zar" pitchFamily="2" charset="-78"/>
            </a:endParaRPr>
          </a:p>
        </p:txBody>
      </p:sp>
    </p:spTree>
    <p:extLst>
      <p:ext uri="{BB962C8B-B14F-4D97-AF65-F5344CB8AC3E}">
        <p14:creationId xmlns:p14="http://schemas.microsoft.com/office/powerpoint/2010/main" val="648959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444137" y="195943"/>
            <a:ext cx="8725990" cy="5956663"/>
          </a:xfrm>
          <a:solidFill>
            <a:schemeClr val="bg1"/>
          </a:solidFill>
          <a:ln w="38100">
            <a:solidFill>
              <a:schemeClr val="tx2"/>
            </a:solidFill>
            <a:miter lim="800000"/>
            <a:headEnd/>
            <a:tailEnd/>
          </a:ln>
          <a:effectLst>
            <a:innerShdw blurRad="63500" dist="50800" dir="16200000">
              <a:prstClr val="black">
                <a:alpha val="50000"/>
              </a:prstClr>
            </a:innerShdw>
          </a:effectLst>
        </p:spPr>
        <p:txBody>
          <a:bodyPr>
            <a:normAutofit/>
          </a:bodyPr>
          <a:lstStyle/>
          <a:p>
            <a:pPr algn="r" rtl="1">
              <a:buFont typeface="Wingdings" panose="05000000000000000000" pitchFamily="2" charset="2"/>
              <a:buChar char="q"/>
            </a:pPr>
            <a:r>
              <a:rPr lang="ar-SA" altLang="en-US" sz="3200" b="1" dirty="0" smtClean="0">
                <a:solidFill>
                  <a:schemeClr val="tx1"/>
                </a:solidFill>
                <a:cs typeface="B Kamran" panose="00000400000000000000" pitchFamily="2" charset="-78"/>
              </a:rPr>
              <a:t>* متن اصلي گزارش:</a:t>
            </a:r>
            <a:endParaRPr lang="fa-IR" altLang="en-US" sz="3200" b="1" dirty="0" smtClean="0">
              <a:solidFill>
                <a:schemeClr val="tx1"/>
              </a:solidFill>
              <a:cs typeface="B Kamran" panose="00000400000000000000" pitchFamily="2" charset="-78"/>
            </a:endParaRPr>
          </a:p>
          <a:p>
            <a:pPr marL="0" indent="0" algn="r" rtl="1">
              <a:buNone/>
            </a:pPr>
            <a:endParaRPr lang="en-US" altLang="en-US" sz="3200" b="1" dirty="0" smtClean="0">
              <a:solidFill>
                <a:schemeClr val="tx1"/>
              </a:solidFill>
              <a:cs typeface="B Kamran" panose="00000400000000000000"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759374993"/>
              </p:ext>
            </p:extLst>
          </p:nvPr>
        </p:nvGraphicFramePr>
        <p:xfrm>
          <a:off x="743132" y="763814"/>
          <a:ext cx="8128000" cy="536956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730686855"/>
                    </a:ext>
                  </a:extLst>
                </a:gridCol>
              </a:tblGrid>
              <a:tr h="548640">
                <a:tc>
                  <a:txBody>
                    <a:bodyPr/>
                    <a:lstStyle/>
                    <a:p>
                      <a:pPr algn="r" rtl="1"/>
                      <a:endParaRPr lang="en-US" dirty="0">
                        <a:cs typeface="B Titr" panose="00000700000000000000" pitchFamily="2" charset="-78"/>
                      </a:endParaRPr>
                    </a:p>
                  </a:txBody>
                  <a:tcPr anchor="ctr"/>
                </a:tc>
                <a:extLst>
                  <a:ext uri="{0D108BD9-81ED-4DB2-BD59-A6C34878D82A}">
                    <a16:rowId xmlns:a16="http://schemas.microsoft.com/office/drawing/2014/main" val="3020575735"/>
                  </a:ext>
                </a:extLst>
              </a:tr>
              <a:tr h="370840">
                <a:tc>
                  <a:txBody>
                    <a:bodyPr/>
                    <a:lstStyle/>
                    <a:p>
                      <a:pPr algn="r" rtl="1"/>
                      <a:r>
                        <a:rPr lang="fa-IR" dirty="0" smtClean="0">
                          <a:solidFill>
                            <a:srgbClr val="FF0000"/>
                          </a:solidFill>
                          <a:cs typeface="B Titr" panose="00000700000000000000" pitchFamily="2" charset="-78"/>
                        </a:rPr>
                        <a:t>1-چکیده</a:t>
                      </a:r>
                      <a:endParaRPr lang="en-US" dirty="0">
                        <a:solidFill>
                          <a:srgbClr val="FF0000"/>
                        </a:solidFill>
                        <a:cs typeface="B Titr" panose="00000700000000000000" pitchFamily="2" charset="-78"/>
                      </a:endParaRPr>
                    </a:p>
                  </a:txBody>
                  <a:tcPr/>
                </a:tc>
                <a:extLst>
                  <a:ext uri="{0D108BD9-81ED-4DB2-BD59-A6C34878D82A}">
                    <a16:rowId xmlns:a16="http://schemas.microsoft.com/office/drawing/2014/main" val="1843265726"/>
                  </a:ext>
                </a:extLst>
              </a:tr>
              <a:tr h="370840">
                <a:tc>
                  <a:txBody>
                    <a:bodyPr/>
                    <a:lstStyle/>
                    <a:p>
                      <a:pPr algn="r" rtl="1"/>
                      <a:r>
                        <a:rPr lang="fa-IR" dirty="0" smtClean="0">
                          <a:solidFill>
                            <a:srgbClr val="FF0000"/>
                          </a:solidFill>
                          <a:cs typeface="B Titr" panose="00000700000000000000" pitchFamily="2" charset="-78"/>
                        </a:rPr>
                        <a:t>2-مقدمه</a:t>
                      </a:r>
                      <a:endParaRPr lang="en-US" dirty="0">
                        <a:solidFill>
                          <a:srgbClr val="FF0000"/>
                        </a:solidFill>
                        <a:cs typeface="B Titr" panose="00000700000000000000" pitchFamily="2" charset="-78"/>
                      </a:endParaRPr>
                    </a:p>
                  </a:txBody>
                  <a:tcPr/>
                </a:tc>
                <a:extLst>
                  <a:ext uri="{0D108BD9-81ED-4DB2-BD59-A6C34878D82A}">
                    <a16:rowId xmlns:a16="http://schemas.microsoft.com/office/drawing/2014/main" val="3331650145"/>
                  </a:ext>
                </a:extLst>
              </a:tr>
              <a:tr h="370840">
                <a:tc>
                  <a:txBody>
                    <a:bodyPr/>
                    <a:lstStyle/>
                    <a:p>
                      <a:pPr algn="r" rtl="1"/>
                      <a:r>
                        <a:rPr lang="fa-IR" dirty="0" smtClean="0">
                          <a:cs typeface="B Titr" panose="00000700000000000000" pitchFamily="2" charset="-78"/>
                        </a:rPr>
                        <a:t>3-موضوع اقدام پژوهی</a:t>
                      </a:r>
                      <a:endParaRPr lang="en-US" dirty="0">
                        <a:cs typeface="B Titr" panose="00000700000000000000" pitchFamily="2" charset="-78"/>
                      </a:endParaRPr>
                    </a:p>
                  </a:txBody>
                  <a:tcPr/>
                </a:tc>
                <a:extLst>
                  <a:ext uri="{0D108BD9-81ED-4DB2-BD59-A6C34878D82A}">
                    <a16:rowId xmlns:a16="http://schemas.microsoft.com/office/drawing/2014/main" val="3099483203"/>
                  </a:ext>
                </a:extLst>
              </a:tr>
              <a:tr h="370840">
                <a:tc>
                  <a:txBody>
                    <a:bodyPr/>
                    <a:lstStyle/>
                    <a:p>
                      <a:pPr algn="r" rtl="1"/>
                      <a:r>
                        <a:rPr lang="fa-IR" dirty="0" smtClean="0">
                          <a:cs typeface="B Titr" panose="00000700000000000000" pitchFamily="2" charset="-78"/>
                        </a:rPr>
                        <a:t>4-توصیف وضعیت</a:t>
                      </a:r>
                      <a:r>
                        <a:rPr lang="fa-IR" baseline="0" dirty="0" smtClean="0">
                          <a:cs typeface="B Titr" panose="00000700000000000000" pitchFamily="2" charset="-78"/>
                        </a:rPr>
                        <a:t> موجود و بیان مساله</a:t>
                      </a:r>
                      <a:endParaRPr lang="en-US" dirty="0">
                        <a:cs typeface="B Titr" panose="00000700000000000000" pitchFamily="2" charset="-78"/>
                      </a:endParaRPr>
                    </a:p>
                  </a:txBody>
                  <a:tcPr/>
                </a:tc>
                <a:extLst>
                  <a:ext uri="{0D108BD9-81ED-4DB2-BD59-A6C34878D82A}">
                    <a16:rowId xmlns:a16="http://schemas.microsoft.com/office/drawing/2014/main" val="950309910"/>
                  </a:ext>
                </a:extLst>
              </a:tr>
              <a:tr h="370840">
                <a:tc>
                  <a:txBody>
                    <a:bodyPr/>
                    <a:lstStyle/>
                    <a:p>
                      <a:pPr algn="r" rtl="1"/>
                      <a:r>
                        <a:rPr lang="fa-IR" dirty="0" smtClean="0">
                          <a:cs typeface="B Titr" panose="00000700000000000000" pitchFamily="2" charset="-78"/>
                        </a:rPr>
                        <a:t>5-گردآوری اطلاعات (شواهد1)</a:t>
                      </a:r>
                      <a:endParaRPr lang="en-US" dirty="0">
                        <a:cs typeface="B Titr" panose="00000700000000000000" pitchFamily="2" charset="-78"/>
                      </a:endParaRPr>
                    </a:p>
                  </a:txBody>
                  <a:tcPr/>
                </a:tc>
                <a:extLst>
                  <a:ext uri="{0D108BD9-81ED-4DB2-BD59-A6C34878D82A}">
                    <a16:rowId xmlns:a16="http://schemas.microsoft.com/office/drawing/2014/main" val="840097746"/>
                  </a:ext>
                </a:extLst>
              </a:tr>
              <a:tr h="370840">
                <a:tc>
                  <a:txBody>
                    <a:bodyPr/>
                    <a:lstStyle/>
                    <a:p>
                      <a:pPr algn="r" rtl="1"/>
                      <a:r>
                        <a:rPr lang="fa-IR" dirty="0" smtClean="0">
                          <a:cs typeface="B Titr" panose="00000700000000000000" pitchFamily="2" charset="-78"/>
                        </a:rPr>
                        <a:t>6-تجزیه و تفسیر داده ها</a:t>
                      </a:r>
                      <a:endParaRPr lang="en-US" dirty="0">
                        <a:cs typeface="B Titr" panose="00000700000000000000" pitchFamily="2" charset="-78"/>
                      </a:endParaRPr>
                    </a:p>
                  </a:txBody>
                  <a:tcPr/>
                </a:tc>
                <a:extLst>
                  <a:ext uri="{0D108BD9-81ED-4DB2-BD59-A6C34878D82A}">
                    <a16:rowId xmlns:a16="http://schemas.microsoft.com/office/drawing/2014/main" val="475374560"/>
                  </a:ext>
                </a:extLst>
              </a:tr>
              <a:tr h="370840">
                <a:tc>
                  <a:txBody>
                    <a:bodyPr/>
                    <a:lstStyle/>
                    <a:p>
                      <a:pPr algn="r" rtl="1"/>
                      <a:r>
                        <a:rPr lang="fa-IR" dirty="0" smtClean="0">
                          <a:cs typeface="B Titr" panose="00000700000000000000" pitchFamily="2" charset="-78"/>
                        </a:rPr>
                        <a:t>7-انتخاب</a:t>
                      </a:r>
                      <a:r>
                        <a:rPr lang="fa-IR" baseline="0" dirty="0" smtClean="0">
                          <a:cs typeface="B Titr" panose="00000700000000000000" pitchFamily="2" charset="-78"/>
                        </a:rPr>
                        <a:t> راه حل های جدید و اعتبار بخشی</a:t>
                      </a:r>
                      <a:endParaRPr lang="en-US" dirty="0">
                        <a:cs typeface="B Titr" panose="00000700000000000000" pitchFamily="2" charset="-78"/>
                      </a:endParaRPr>
                    </a:p>
                  </a:txBody>
                  <a:tcPr/>
                </a:tc>
                <a:extLst>
                  <a:ext uri="{0D108BD9-81ED-4DB2-BD59-A6C34878D82A}">
                    <a16:rowId xmlns:a16="http://schemas.microsoft.com/office/drawing/2014/main" val="482457916"/>
                  </a:ext>
                </a:extLst>
              </a:tr>
              <a:tr h="370840">
                <a:tc>
                  <a:txBody>
                    <a:bodyPr/>
                    <a:lstStyle/>
                    <a:p>
                      <a:pPr algn="r" rtl="1"/>
                      <a:r>
                        <a:rPr lang="fa-IR" dirty="0" smtClean="0">
                          <a:cs typeface="B Titr" panose="00000700000000000000" pitchFamily="2" charset="-78"/>
                        </a:rPr>
                        <a:t>8-انتخاب راه حل جدید برای اجرا</a:t>
                      </a:r>
                      <a:r>
                        <a:rPr lang="fa-IR" baseline="0" dirty="0" smtClean="0">
                          <a:cs typeface="B Titr" panose="00000700000000000000" pitchFamily="2" charset="-78"/>
                        </a:rPr>
                        <a:t> و نظارت برآن</a:t>
                      </a:r>
                      <a:endParaRPr lang="en-US" dirty="0">
                        <a:cs typeface="B Titr" panose="00000700000000000000" pitchFamily="2" charset="-78"/>
                      </a:endParaRPr>
                    </a:p>
                  </a:txBody>
                  <a:tcPr/>
                </a:tc>
                <a:extLst>
                  <a:ext uri="{0D108BD9-81ED-4DB2-BD59-A6C34878D82A}">
                    <a16:rowId xmlns:a16="http://schemas.microsoft.com/office/drawing/2014/main" val="457668512"/>
                  </a:ext>
                </a:extLst>
              </a:tr>
              <a:tr h="370840">
                <a:tc>
                  <a:txBody>
                    <a:bodyPr/>
                    <a:lstStyle/>
                    <a:p>
                      <a:pPr algn="r" rtl="1"/>
                      <a:r>
                        <a:rPr lang="fa-IR" dirty="0" smtClean="0">
                          <a:cs typeface="B Titr" panose="00000700000000000000" pitchFamily="2" charset="-78"/>
                        </a:rPr>
                        <a:t>9-گردآوری اطلاعات (شواهد 2)</a:t>
                      </a:r>
                      <a:endParaRPr lang="en-US" dirty="0">
                        <a:cs typeface="B Titr" panose="00000700000000000000" pitchFamily="2" charset="-78"/>
                      </a:endParaRPr>
                    </a:p>
                  </a:txBody>
                  <a:tcPr/>
                </a:tc>
                <a:extLst>
                  <a:ext uri="{0D108BD9-81ED-4DB2-BD59-A6C34878D82A}">
                    <a16:rowId xmlns:a16="http://schemas.microsoft.com/office/drawing/2014/main" val="2108424602"/>
                  </a:ext>
                </a:extLst>
              </a:tr>
              <a:tr h="370840">
                <a:tc>
                  <a:txBody>
                    <a:bodyPr/>
                    <a:lstStyle/>
                    <a:p>
                      <a:pPr algn="r" rtl="1"/>
                      <a:r>
                        <a:rPr lang="fa-IR" dirty="0" smtClean="0">
                          <a:cs typeface="B Titr" panose="00000700000000000000" pitchFamily="2" charset="-78"/>
                        </a:rPr>
                        <a:t>10-ارزشیابی تاثیراقدام جدید و تعیین اعتبار</a:t>
                      </a:r>
                      <a:endParaRPr lang="en-US" dirty="0">
                        <a:cs typeface="B Titr" panose="00000700000000000000" pitchFamily="2" charset="-78"/>
                      </a:endParaRPr>
                    </a:p>
                  </a:txBody>
                  <a:tcPr/>
                </a:tc>
                <a:extLst>
                  <a:ext uri="{0D108BD9-81ED-4DB2-BD59-A6C34878D82A}">
                    <a16:rowId xmlns:a16="http://schemas.microsoft.com/office/drawing/2014/main" val="1929094119"/>
                  </a:ext>
                </a:extLst>
              </a:tr>
              <a:tr h="370840">
                <a:tc>
                  <a:txBody>
                    <a:bodyPr/>
                    <a:lstStyle/>
                    <a:p>
                      <a:pPr algn="r" rtl="1"/>
                      <a:r>
                        <a:rPr lang="fa-IR" dirty="0" smtClean="0">
                          <a:cs typeface="B Titr" panose="00000700000000000000" pitchFamily="2" charset="-78"/>
                        </a:rPr>
                        <a:t>11-تجدید نظر ودادن گزارش نهایی(نتیجه</a:t>
                      </a:r>
                      <a:r>
                        <a:rPr lang="fa-IR" baseline="0" dirty="0" smtClean="0">
                          <a:cs typeface="B Titr" panose="00000700000000000000" pitchFamily="2" charset="-78"/>
                        </a:rPr>
                        <a:t> گیری)</a:t>
                      </a:r>
                      <a:endParaRPr lang="en-US" dirty="0">
                        <a:cs typeface="B Titr" panose="00000700000000000000" pitchFamily="2" charset="-78"/>
                      </a:endParaRPr>
                    </a:p>
                  </a:txBody>
                  <a:tcPr/>
                </a:tc>
                <a:extLst>
                  <a:ext uri="{0D108BD9-81ED-4DB2-BD59-A6C34878D82A}">
                    <a16:rowId xmlns:a16="http://schemas.microsoft.com/office/drawing/2014/main" val="2094359941"/>
                  </a:ext>
                </a:extLst>
              </a:tr>
              <a:tr h="370840">
                <a:tc>
                  <a:txBody>
                    <a:bodyPr/>
                    <a:lstStyle/>
                    <a:p>
                      <a:pPr algn="r" rtl="1"/>
                      <a:r>
                        <a:rPr lang="fa-IR" dirty="0" smtClean="0">
                          <a:solidFill>
                            <a:srgbClr val="FF0000"/>
                          </a:solidFill>
                          <a:cs typeface="B Titr" panose="00000700000000000000" pitchFamily="2" charset="-78"/>
                        </a:rPr>
                        <a:t>12-پیشنهادات</a:t>
                      </a:r>
                      <a:endParaRPr lang="en-US" dirty="0">
                        <a:solidFill>
                          <a:srgbClr val="FF0000"/>
                        </a:solidFill>
                        <a:cs typeface="B Titr" panose="00000700000000000000" pitchFamily="2" charset="-78"/>
                      </a:endParaRPr>
                    </a:p>
                  </a:txBody>
                  <a:tcPr/>
                </a:tc>
                <a:extLst>
                  <a:ext uri="{0D108BD9-81ED-4DB2-BD59-A6C34878D82A}">
                    <a16:rowId xmlns:a16="http://schemas.microsoft.com/office/drawing/2014/main" val="1669266367"/>
                  </a:ext>
                </a:extLst>
              </a:tr>
              <a:tr h="370840">
                <a:tc>
                  <a:txBody>
                    <a:bodyPr/>
                    <a:lstStyle/>
                    <a:p>
                      <a:pPr algn="r" rtl="1"/>
                      <a:r>
                        <a:rPr lang="fa-IR" dirty="0" smtClean="0">
                          <a:solidFill>
                            <a:srgbClr val="FF0000"/>
                          </a:solidFill>
                          <a:cs typeface="B Titr" panose="00000700000000000000" pitchFamily="2" charset="-78"/>
                        </a:rPr>
                        <a:t>13-فهرست منابع</a:t>
                      </a:r>
                      <a:endParaRPr lang="en-US" dirty="0">
                        <a:solidFill>
                          <a:srgbClr val="FF0000"/>
                        </a:solidFill>
                        <a:cs typeface="B Titr" panose="00000700000000000000" pitchFamily="2" charset="-78"/>
                      </a:endParaRPr>
                    </a:p>
                  </a:txBody>
                  <a:tcPr/>
                </a:tc>
                <a:extLst>
                  <a:ext uri="{0D108BD9-81ED-4DB2-BD59-A6C34878D82A}">
                    <a16:rowId xmlns:a16="http://schemas.microsoft.com/office/drawing/2014/main" val="173897619"/>
                  </a:ext>
                </a:extLst>
              </a:tr>
            </a:tbl>
          </a:graphicData>
        </a:graphic>
      </p:graphicFrame>
    </p:spTree>
    <p:extLst>
      <p:ext uri="{BB962C8B-B14F-4D97-AF65-F5344CB8AC3E}">
        <p14:creationId xmlns:p14="http://schemas.microsoft.com/office/powerpoint/2010/main" val="20879333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46409471"/>
              </p:ext>
            </p:extLst>
          </p:nvPr>
        </p:nvGraphicFramePr>
        <p:xfrm>
          <a:off x="130629" y="117565"/>
          <a:ext cx="11495313" cy="6819884"/>
        </p:xfrm>
        <a:graphic>
          <a:graphicData uri="http://schemas.openxmlformats.org/drawingml/2006/table">
            <a:tbl>
              <a:tblPr rtl="1" firstRow="1" firstCol="1" bandRow="1">
                <a:tableStyleId>{5C22544A-7EE6-4342-B048-85BDC9FD1C3A}</a:tableStyleId>
              </a:tblPr>
              <a:tblGrid>
                <a:gridCol w="1295151">
                  <a:extLst>
                    <a:ext uri="{9D8B030D-6E8A-4147-A177-3AD203B41FA5}">
                      <a16:colId xmlns:a16="http://schemas.microsoft.com/office/drawing/2014/main" val="1963652095"/>
                    </a:ext>
                  </a:extLst>
                </a:gridCol>
                <a:gridCol w="2590300">
                  <a:extLst>
                    <a:ext uri="{9D8B030D-6E8A-4147-A177-3AD203B41FA5}">
                      <a16:colId xmlns:a16="http://schemas.microsoft.com/office/drawing/2014/main" val="2995496034"/>
                    </a:ext>
                  </a:extLst>
                </a:gridCol>
                <a:gridCol w="7609862">
                  <a:extLst>
                    <a:ext uri="{9D8B030D-6E8A-4147-A177-3AD203B41FA5}">
                      <a16:colId xmlns:a16="http://schemas.microsoft.com/office/drawing/2014/main" val="643474112"/>
                    </a:ext>
                  </a:extLst>
                </a:gridCol>
              </a:tblGrid>
              <a:tr h="956624">
                <a:tc>
                  <a:txBody>
                    <a:bodyPr/>
                    <a:lstStyle/>
                    <a:p>
                      <a:pPr marL="0" marR="0" algn="r" rtl="1">
                        <a:lnSpc>
                          <a:spcPct val="115000"/>
                        </a:lnSpc>
                        <a:spcBef>
                          <a:spcPts val="0"/>
                        </a:spcBef>
                        <a:spcAft>
                          <a:spcPts val="1000"/>
                        </a:spcAft>
                      </a:pPr>
                      <a:r>
                        <a:rPr lang="fa-IR" sz="1400" dirty="0">
                          <a:solidFill>
                            <a:schemeClr val="tx1"/>
                          </a:solidFill>
                          <a:effectLst/>
                          <a:cs typeface="B Titr" panose="00000700000000000000" pitchFamily="2" charset="-78"/>
                        </a:rPr>
                        <a:t>گام اول</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dirty="0">
                          <a:solidFill>
                            <a:schemeClr val="tx1"/>
                          </a:solidFill>
                          <a:effectLst/>
                          <a:cs typeface="B Titr" panose="00000700000000000000" pitchFamily="2" charset="-78"/>
                        </a:rPr>
                        <a:t>مشخص کردن موضوع پژوهش</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0"/>
                        </a:spcAft>
                        <a:buFont typeface="Symbol" panose="05050102010706020507" pitchFamily="18" charset="2"/>
                        <a:buChar char=""/>
                      </a:pPr>
                      <a:r>
                        <a:rPr lang="fa-IR" sz="1400" dirty="0">
                          <a:solidFill>
                            <a:schemeClr val="tx1"/>
                          </a:solidFill>
                          <a:effectLst/>
                          <a:cs typeface="B Titr" panose="00000700000000000000" pitchFamily="2" charset="-78"/>
                        </a:rPr>
                        <a:t>مورد علاقه پژوهشگر باشد.</a:t>
                      </a:r>
                      <a:endParaRPr lang="en-US" sz="1400" dirty="0">
                        <a:solidFill>
                          <a:schemeClr val="tx1"/>
                        </a:solidFill>
                        <a:effectLst/>
                        <a:cs typeface="B Titr" panose="00000700000000000000" pitchFamily="2" charset="-78"/>
                      </a:endParaRPr>
                    </a:p>
                    <a:p>
                      <a:pPr marL="342900" marR="0" lvl="0" indent="-342900" algn="justLow" rtl="1">
                        <a:lnSpc>
                          <a:spcPct val="115000"/>
                        </a:lnSpc>
                        <a:spcBef>
                          <a:spcPts val="0"/>
                        </a:spcBef>
                        <a:spcAft>
                          <a:spcPts val="0"/>
                        </a:spcAft>
                        <a:buFont typeface="Symbol" panose="05050102010706020507" pitchFamily="18" charset="2"/>
                        <a:buChar char=""/>
                      </a:pPr>
                      <a:r>
                        <a:rPr lang="fa-IR" sz="1400" dirty="0">
                          <a:solidFill>
                            <a:schemeClr val="tx1"/>
                          </a:solidFill>
                          <a:effectLst/>
                          <a:cs typeface="B Titr" panose="00000700000000000000" pitchFamily="2" charset="-78"/>
                        </a:rPr>
                        <a:t>دارای اهمیت باشد</a:t>
                      </a:r>
                      <a:r>
                        <a:rPr lang="en-US" sz="1400" dirty="0">
                          <a:solidFill>
                            <a:schemeClr val="tx1"/>
                          </a:solidFill>
                          <a:effectLst/>
                          <a:cs typeface="B Titr" panose="00000700000000000000" pitchFamily="2" charset="-78"/>
                        </a:rPr>
                        <a:t>.</a:t>
                      </a:r>
                    </a:p>
                    <a:p>
                      <a:pPr marL="342900" marR="0" lvl="0" indent="-342900" algn="justLow" rtl="1">
                        <a:lnSpc>
                          <a:spcPct val="115000"/>
                        </a:lnSpc>
                        <a:spcBef>
                          <a:spcPts val="0"/>
                        </a:spcBef>
                        <a:spcAft>
                          <a:spcPts val="0"/>
                        </a:spcAft>
                        <a:buFont typeface="Symbol" panose="05050102010706020507" pitchFamily="18" charset="2"/>
                        <a:buChar char=""/>
                      </a:pPr>
                      <a:r>
                        <a:rPr lang="fa-IR" sz="1400" dirty="0">
                          <a:solidFill>
                            <a:schemeClr val="tx1"/>
                          </a:solidFill>
                          <a:effectLst/>
                          <a:cs typeface="B Titr" panose="00000700000000000000" pitchFamily="2" charset="-78"/>
                        </a:rPr>
                        <a:t>اجرای آن در توان پژوهشگر باشد.</a:t>
                      </a:r>
                      <a:endParaRPr lang="en-US" sz="1400" dirty="0">
                        <a:solidFill>
                          <a:schemeClr val="tx1"/>
                        </a:solidFill>
                        <a:effectLst/>
                        <a:cs typeface="B Titr" panose="00000700000000000000" pitchFamily="2" charset="-78"/>
                      </a:endParaRPr>
                    </a:p>
                    <a:p>
                      <a:pPr marL="342900" marR="0" lvl="0" indent="-342900" algn="justLow" rtl="1">
                        <a:lnSpc>
                          <a:spcPct val="115000"/>
                        </a:lnSpc>
                        <a:spcBef>
                          <a:spcPts val="0"/>
                        </a:spcBef>
                        <a:spcAft>
                          <a:spcPts val="1000"/>
                        </a:spcAft>
                        <a:buFont typeface="Symbol" panose="05050102010706020507" pitchFamily="18" charset="2"/>
                        <a:buChar char=""/>
                      </a:pPr>
                      <a:r>
                        <a:rPr lang="fa-IR" sz="1400" dirty="0">
                          <a:solidFill>
                            <a:schemeClr val="tx1"/>
                          </a:solidFill>
                          <a:effectLst/>
                          <a:cs typeface="B Titr" panose="00000700000000000000" pitchFamily="2" charset="-78"/>
                        </a:rPr>
                        <a:t>منابع اطلاعاتی کافی در دسترس باشد.</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2643325156"/>
                  </a:ext>
                </a:extLst>
              </a:tr>
              <a:tr h="729210">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دوم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dirty="0">
                          <a:solidFill>
                            <a:schemeClr val="tx1"/>
                          </a:solidFill>
                          <a:effectLst/>
                          <a:cs typeface="B Titr" panose="00000700000000000000" pitchFamily="2" charset="-78"/>
                        </a:rPr>
                        <a:t>توصیف وضع موجود و تشخیص مساله</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0"/>
                        </a:spcAft>
                        <a:buFont typeface="Symbol" panose="05050102010706020507" pitchFamily="18" charset="2"/>
                        <a:buChar char=""/>
                      </a:pPr>
                      <a:r>
                        <a:rPr lang="fa-IR" sz="1400" dirty="0">
                          <a:solidFill>
                            <a:schemeClr val="tx1"/>
                          </a:solidFill>
                          <a:effectLst/>
                          <a:cs typeface="B Titr" panose="00000700000000000000" pitchFamily="2" charset="-78"/>
                        </a:rPr>
                        <a:t>موقعیت جغرافیایی مدرسه ،تعداد فراگیران مدرسه و کلاس ،جنسیت فراگیران،شیفت و ...(توصیف)</a:t>
                      </a:r>
                      <a:endParaRPr lang="en-US" sz="1400" dirty="0">
                        <a:solidFill>
                          <a:schemeClr val="tx1"/>
                        </a:solidFill>
                        <a:effectLst/>
                        <a:cs typeface="B Titr" panose="00000700000000000000" pitchFamily="2" charset="-78"/>
                      </a:endParaRPr>
                    </a:p>
                    <a:p>
                      <a:pPr marL="342900" marR="0" lvl="0" indent="-342900" algn="justLow" rtl="1">
                        <a:lnSpc>
                          <a:spcPct val="115000"/>
                        </a:lnSpc>
                        <a:spcBef>
                          <a:spcPts val="0"/>
                        </a:spcBef>
                        <a:spcAft>
                          <a:spcPts val="1000"/>
                        </a:spcAft>
                        <a:buFont typeface="Symbol" panose="05050102010706020507" pitchFamily="18" charset="2"/>
                        <a:buChar char=""/>
                      </a:pPr>
                      <a:r>
                        <a:rPr lang="fa-IR" sz="1400" dirty="0">
                          <a:solidFill>
                            <a:schemeClr val="tx1"/>
                          </a:solidFill>
                          <a:effectLst/>
                          <a:cs typeface="B Titr" panose="00000700000000000000" pitchFamily="2" charset="-78"/>
                        </a:rPr>
                        <a:t>مساله ای که اکنون با آن درگیر هستید چیست؟چه چیزی را می خواهید بهبود بخشید؟(تشخیص مساله) با استفاده از  تجربه خود ،اسناد و مدارک آموزشی موجود ،نتایج پژوهش ها و ....</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2629650590"/>
                  </a:ext>
                </a:extLst>
              </a:tr>
              <a:tr h="956624">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سوم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dirty="0">
                          <a:solidFill>
                            <a:schemeClr val="tx1"/>
                          </a:solidFill>
                          <a:effectLst/>
                          <a:cs typeface="B Titr" panose="00000700000000000000" pitchFamily="2" charset="-78"/>
                        </a:rPr>
                        <a:t>گردآوری اطلاعات</a:t>
                      </a:r>
                      <a:endParaRPr lang="en-US" sz="1400" dirty="0">
                        <a:solidFill>
                          <a:schemeClr val="tx1"/>
                        </a:solidFill>
                        <a:effectLst/>
                        <a:cs typeface="B Titr" panose="00000700000000000000" pitchFamily="2" charset="-78"/>
                      </a:endParaRPr>
                    </a:p>
                    <a:p>
                      <a:pPr marL="0" marR="0" algn="r" rtl="1">
                        <a:lnSpc>
                          <a:spcPct val="115000"/>
                        </a:lnSpc>
                        <a:spcBef>
                          <a:spcPts val="0"/>
                        </a:spcBef>
                        <a:spcAft>
                          <a:spcPts val="1000"/>
                        </a:spcAft>
                      </a:pPr>
                      <a:r>
                        <a:rPr lang="fa-IR" sz="1400" dirty="0">
                          <a:solidFill>
                            <a:schemeClr val="tx1"/>
                          </a:solidFill>
                          <a:effectLst/>
                          <a:cs typeface="B Titr" panose="00000700000000000000" pitchFamily="2" charset="-78"/>
                        </a:rPr>
                        <a:t>(شواهد اول)</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0"/>
                        </a:spcAft>
                        <a:buFont typeface="Symbol" panose="05050102010706020507" pitchFamily="18" charset="2"/>
                        <a:buChar char=""/>
                      </a:pPr>
                      <a:r>
                        <a:rPr lang="fa-IR" sz="1400">
                          <a:solidFill>
                            <a:schemeClr val="tx1"/>
                          </a:solidFill>
                          <a:effectLst/>
                          <a:cs typeface="B Titr" panose="00000700000000000000" pitchFamily="2" charset="-78"/>
                        </a:rPr>
                        <a:t>شواهد ،داده هایی هستند که بدان وسیله می توانیم درباره تغییرات چیزی داوری کنیم و یا استناد کنیم که مساله وجود دارد.</a:t>
                      </a:r>
                      <a:endParaRPr lang="en-US" sz="1400">
                        <a:solidFill>
                          <a:schemeClr val="tx1"/>
                        </a:solidFill>
                        <a:effectLst/>
                        <a:cs typeface="B Titr" panose="00000700000000000000" pitchFamily="2" charset="-78"/>
                      </a:endParaRPr>
                    </a:p>
                    <a:p>
                      <a:pPr marL="342900" marR="0" lvl="0" indent="-342900" algn="justLow" rtl="1">
                        <a:lnSpc>
                          <a:spcPct val="115000"/>
                        </a:lnSpc>
                        <a:spcBef>
                          <a:spcPts val="0"/>
                        </a:spcBef>
                        <a:spcAft>
                          <a:spcPts val="0"/>
                        </a:spcAft>
                        <a:buFont typeface="Symbol" panose="05050102010706020507" pitchFamily="18" charset="2"/>
                        <a:buChar char=""/>
                      </a:pPr>
                      <a:r>
                        <a:rPr lang="fa-IR" sz="1400">
                          <a:solidFill>
                            <a:schemeClr val="tx1"/>
                          </a:solidFill>
                          <a:effectLst/>
                          <a:cs typeface="B Titr" panose="00000700000000000000" pitchFamily="2" charset="-78"/>
                        </a:rPr>
                        <a:t>با استفاده از وضع موجود مساله را مشخص می کنیم برای رفع آن راه حل می دهیم.</a:t>
                      </a:r>
                      <a:endParaRPr lang="en-US" sz="1400">
                        <a:solidFill>
                          <a:schemeClr val="tx1"/>
                        </a:solidFill>
                        <a:effectLst/>
                        <a:cs typeface="B Titr" panose="00000700000000000000" pitchFamily="2" charset="-78"/>
                      </a:endParaRPr>
                    </a:p>
                    <a:p>
                      <a:pPr marL="342900" marR="0" lvl="0" indent="-342900" algn="justLow" rtl="1">
                        <a:lnSpc>
                          <a:spcPct val="115000"/>
                        </a:lnSpc>
                        <a:spcBef>
                          <a:spcPts val="0"/>
                        </a:spcBef>
                        <a:spcAft>
                          <a:spcPts val="1000"/>
                        </a:spcAft>
                        <a:buFont typeface="Symbol" panose="05050102010706020507" pitchFamily="18" charset="2"/>
                        <a:buChar char=""/>
                      </a:pPr>
                      <a:r>
                        <a:rPr lang="fa-IR" sz="1400">
                          <a:solidFill>
                            <a:schemeClr val="tx1"/>
                          </a:solidFill>
                          <a:effectLst/>
                          <a:cs typeface="B Titr" panose="00000700000000000000" pitchFamily="2" charset="-78"/>
                        </a:rPr>
                        <a:t>شواهد را می توان از راه هایی مانند مصاحبه،مشاهده،آزمون،پرسشنامه و ...جمع آوری کرد.</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3121972199"/>
                  </a:ext>
                </a:extLst>
              </a:tr>
              <a:tr h="956624">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چهارم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dirty="0">
                          <a:solidFill>
                            <a:schemeClr val="tx1"/>
                          </a:solidFill>
                          <a:effectLst/>
                          <a:cs typeface="B Titr" panose="00000700000000000000" pitchFamily="2" charset="-78"/>
                        </a:rPr>
                        <a:t>تجزیه و تحلیل و تفسیر داده ها</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0"/>
                        </a:spcAft>
                        <a:buFont typeface="Symbol" panose="05050102010706020507" pitchFamily="18" charset="2"/>
                        <a:buChar char=""/>
                      </a:pPr>
                      <a:r>
                        <a:rPr lang="fa-IR" sz="1400">
                          <a:solidFill>
                            <a:schemeClr val="tx1"/>
                          </a:solidFill>
                          <a:effectLst/>
                          <a:cs typeface="B Titr" panose="00000700000000000000" pitchFamily="2" charset="-78"/>
                        </a:rPr>
                        <a:t>با استفاده از فن تجزیه و تحلیل و تفسیر است که مطالب ضد و نقیض مشخص می شود و بدنبال کشف و شناسایی علل و یا عوامل بوجودآورنده مساله هستیم و چگونگی روابط متقابل و ...با واقعیت ها نشان داده می شود معمولا به روش های زیر انجام می شود:</a:t>
                      </a:r>
                      <a:endParaRPr lang="en-US" sz="1400">
                        <a:solidFill>
                          <a:schemeClr val="tx1"/>
                        </a:solidFill>
                        <a:effectLst/>
                        <a:cs typeface="B Titr" panose="00000700000000000000" pitchFamily="2" charset="-78"/>
                      </a:endParaRPr>
                    </a:p>
                    <a:p>
                      <a:pPr marL="342900" marR="0" lvl="0" indent="-342900" algn="justLow" rtl="1">
                        <a:lnSpc>
                          <a:spcPct val="115000"/>
                        </a:lnSpc>
                        <a:spcBef>
                          <a:spcPts val="0"/>
                        </a:spcBef>
                        <a:spcAft>
                          <a:spcPts val="1000"/>
                        </a:spcAft>
                        <a:buFont typeface="Symbol" panose="05050102010706020507" pitchFamily="18" charset="2"/>
                        <a:buChar char=""/>
                      </a:pPr>
                      <a:r>
                        <a:rPr lang="fa-IR" sz="1400">
                          <a:solidFill>
                            <a:schemeClr val="tx1"/>
                          </a:solidFill>
                          <a:effectLst/>
                          <a:cs typeface="B Titr" panose="00000700000000000000" pitchFamily="2" charset="-78"/>
                        </a:rPr>
                        <a:t>تهیه جدول فراوانی –روش  ترسیم مفاهیم-روش تجزیه وتحلیل مسائل</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2994390997"/>
                  </a:ext>
                </a:extLst>
              </a:tr>
              <a:tr h="715503">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پنجم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dirty="0">
                          <a:solidFill>
                            <a:schemeClr val="tx1"/>
                          </a:solidFill>
                          <a:effectLst/>
                          <a:cs typeface="B Titr" panose="00000700000000000000" pitchFamily="2" charset="-78"/>
                        </a:rPr>
                        <a:t>انتخاب راه </a:t>
                      </a:r>
                      <a:r>
                        <a:rPr lang="fa-IR" sz="1400" dirty="0" smtClean="0">
                          <a:solidFill>
                            <a:schemeClr val="tx1"/>
                          </a:solidFill>
                          <a:effectLst/>
                          <a:cs typeface="B Titr" panose="00000700000000000000" pitchFamily="2" charset="-78"/>
                        </a:rPr>
                        <a:t>حل های </a:t>
                      </a:r>
                      <a:r>
                        <a:rPr lang="fa-IR" sz="1400" dirty="0">
                          <a:solidFill>
                            <a:schemeClr val="tx1"/>
                          </a:solidFill>
                          <a:effectLst/>
                          <a:cs typeface="B Titr" panose="00000700000000000000" pitchFamily="2" charset="-78"/>
                        </a:rPr>
                        <a:t>جدید</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1000"/>
                        </a:spcAft>
                        <a:buFont typeface="Symbol" panose="05050102010706020507" pitchFamily="18" charset="2"/>
                        <a:buChar char=""/>
                      </a:pPr>
                      <a:r>
                        <a:rPr lang="fa-IR" sz="1400" dirty="0">
                          <a:solidFill>
                            <a:schemeClr val="tx1"/>
                          </a:solidFill>
                          <a:effectLst/>
                          <a:cs typeface="B Titr" panose="00000700000000000000" pitchFamily="2" charset="-78"/>
                        </a:rPr>
                        <a:t>چون پژوهش در عمل، فعالیتی مشارکتی است.درنتیجه از نقطه نظرات همه عوامل (مدیر، مشاور، همکاران، اولیا،منابع مکتوب و...) بهره جسته و علل مشکل و راه های رفع آن را جمع آوری        می کنیم و مناسبترین راه حل را انتخاب می کنیم.</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1713755122"/>
                  </a:ext>
                </a:extLst>
              </a:tr>
              <a:tr h="237556">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ششم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اجرای راه حل جدید  و نظارت بر آن</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1000"/>
                        </a:spcAft>
                        <a:buFont typeface="Symbol" panose="05050102010706020507" pitchFamily="18" charset="2"/>
                        <a:buChar char=""/>
                      </a:pPr>
                      <a:r>
                        <a:rPr lang="fa-IR" sz="1400">
                          <a:solidFill>
                            <a:schemeClr val="tx1"/>
                          </a:solidFill>
                          <a:effectLst/>
                          <a:cs typeface="B Titr" panose="00000700000000000000" pitchFamily="2" charset="-78"/>
                        </a:rPr>
                        <a:t>تهیه طرح عمل برای راه حل انتخابی و سپس تغییرات را مشاهده و ثبت می کنیم.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1247452824"/>
                  </a:ext>
                </a:extLst>
              </a:tr>
              <a:tr h="483384">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هفتم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گردآوری اطلاعات            (شواهد دوم)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1000"/>
                        </a:spcAft>
                        <a:buFont typeface="Symbol" panose="05050102010706020507" pitchFamily="18" charset="2"/>
                        <a:buChar char=""/>
                      </a:pPr>
                      <a:r>
                        <a:rPr lang="fa-IR" sz="1400">
                          <a:solidFill>
                            <a:schemeClr val="tx1"/>
                          </a:solidFill>
                          <a:effectLst/>
                          <a:cs typeface="B Titr" panose="00000700000000000000" pitchFamily="2" charset="-78"/>
                        </a:rPr>
                        <a:t>چون ادعا شده است که انجام اقدام پژوهی موثر بوده است لذا باید دلایل و شواهد عینی و دقیق ومستدل جهت مقایسه با شواهد 1 ارائه شود تا خواننده متقاعد گردد که روش نوع کار شما موثر بوده است.</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2033026121"/>
                  </a:ext>
                </a:extLst>
              </a:tr>
              <a:tr h="715503">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هشتم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ارزشیابی تاثیر اقدام جدید و تعیین اعتبار</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1000"/>
                        </a:spcAft>
                        <a:buFont typeface="Symbol" panose="05050102010706020507" pitchFamily="18" charset="2"/>
                        <a:buChar char=""/>
                      </a:pPr>
                      <a:r>
                        <a:rPr lang="fa-IR" sz="1400">
                          <a:solidFill>
                            <a:schemeClr val="tx1"/>
                          </a:solidFill>
                          <a:effectLst/>
                          <a:cs typeface="B Titr" panose="00000700000000000000" pitchFamily="2" charset="-78"/>
                        </a:rPr>
                        <a:t>با تجزیه و تحلیل شواهد 2 و مقایسه آن با شواهد 1 نسبت به تاثیر اقدام خود قضاوت خواهیم کرد محقق برای اینکه اطمینان حاصل کند که راه حل انتخاب شده صحیح است(اعتباربخشی)یافته ها را با همکاران و متخصصان در میان گذاشته تا اعتبار آن توسط دیگران نیز تایید گردد.</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66650563"/>
                  </a:ext>
                </a:extLst>
              </a:tr>
              <a:tr h="931148">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گام نهم</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0" marR="0" algn="r" rtl="1">
                        <a:lnSpc>
                          <a:spcPct val="115000"/>
                        </a:lnSpc>
                        <a:spcBef>
                          <a:spcPts val="0"/>
                        </a:spcBef>
                        <a:spcAft>
                          <a:spcPts val="1000"/>
                        </a:spcAft>
                      </a:pPr>
                      <a:r>
                        <a:rPr lang="fa-IR" sz="1400">
                          <a:solidFill>
                            <a:schemeClr val="tx1"/>
                          </a:solidFill>
                          <a:effectLst/>
                          <a:cs typeface="B Titr" panose="00000700000000000000" pitchFamily="2" charset="-78"/>
                        </a:rPr>
                        <a:t>تجدیدنظر ودادن گزارش نهایی و اطلاع رسانی</a:t>
                      </a:r>
                      <a:endParaRPr lang="en-US" sz="140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tc>
                  <a:txBody>
                    <a:bodyPr/>
                    <a:lstStyle/>
                    <a:p>
                      <a:pPr marL="342900" marR="0" lvl="0" indent="-342900" algn="justLow" rtl="1">
                        <a:lnSpc>
                          <a:spcPct val="115000"/>
                        </a:lnSpc>
                        <a:spcBef>
                          <a:spcPts val="0"/>
                        </a:spcBef>
                        <a:spcAft>
                          <a:spcPts val="1000"/>
                        </a:spcAft>
                        <a:buFont typeface="Symbol" panose="05050102010706020507" pitchFamily="18" charset="2"/>
                        <a:buChar char=""/>
                      </a:pPr>
                      <a:r>
                        <a:rPr lang="fa-IR" sz="1400" dirty="0">
                          <a:solidFill>
                            <a:schemeClr val="tx1"/>
                          </a:solidFill>
                          <a:effectLst/>
                          <a:cs typeface="B Titr" panose="00000700000000000000" pitchFamily="2" charset="-78"/>
                        </a:rPr>
                        <a:t>پس از اعتبار یابی اصلاحات لازم نهایی را در عمل پیشنهادی انجام می دهیم و در این مرحله گزارش نهایی جهت اطلاع رسانی تهیه و تدوین می گردد که محقق می بایست کلیه مراحل و روش انجام کار را مستند و با رعایت اخلاق پژوهشی و حفظ امانت ثبت نماید.گزارش نهایی پژوهش را انتخاب موضوع و بیان مقدمه،آغاز و با ذکر منابع پایان می پذیرد.</a:t>
                      </a:r>
                      <a:endParaRPr lang="en-US" sz="1400" dirty="0">
                        <a:solidFill>
                          <a:schemeClr val="tx1"/>
                        </a:solidFill>
                        <a:effectLst/>
                        <a:latin typeface="Calibri" panose="020F0502020204030204" pitchFamily="34" charset="0"/>
                        <a:ea typeface="Calibri" panose="020F0502020204030204" pitchFamily="34" charset="0"/>
                        <a:cs typeface="B Titr" panose="00000700000000000000" pitchFamily="2" charset="-78"/>
                      </a:endParaRPr>
                    </a:p>
                  </a:txBody>
                  <a:tcPr marL="0" marR="0" marT="0" marB="0"/>
                </a:tc>
                <a:extLst>
                  <a:ext uri="{0D108BD9-81ED-4DB2-BD59-A6C34878D82A}">
                    <a16:rowId xmlns:a16="http://schemas.microsoft.com/office/drawing/2014/main" val="1130150890"/>
                  </a:ext>
                </a:extLst>
              </a:tr>
            </a:tbl>
          </a:graphicData>
        </a:graphic>
      </p:graphicFrame>
    </p:spTree>
    <p:extLst>
      <p:ext uri="{BB962C8B-B14F-4D97-AF65-F5344CB8AC3E}">
        <p14:creationId xmlns:p14="http://schemas.microsoft.com/office/powerpoint/2010/main" val="33545283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809898" y="692331"/>
            <a:ext cx="8530045" cy="5433832"/>
          </a:xfrm>
          <a:solidFill>
            <a:schemeClr val="bg1"/>
          </a:solidFill>
          <a:ln w="57150">
            <a:solidFill>
              <a:srgbClr val="FF00FF"/>
            </a:solidFill>
            <a:miter lim="800000"/>
            <a:headEnd/>
            <a:tailEnd/>
          </a:ln>
        </p:spPr>
        <p:txBody>
          <a:bodyPr>
            <a:normAutofit fontScale="92500" lnSpcReduction="10000"/>
          </a:bodyPr>
          <a:lstStyle/>
          <a:p>
            <a:pPr algn="r" rtl="1">
              <a:buFont typeface="Wingdings" panose="05000000000000000000" pitchFamily="2" charset="2"/>
              <a:buChar char="§"/>
            </a:pPr>
            <a:r>
              <a:rPr lang="ar-SA" altLang="en-US" sz="4000" b="1" u="sng" dirty="0">
                <a:solidFill>
                  <a:srgbClr val="FF0000"/>
                </a:solidFill>
                <a:cs typeface="B Kamran" panose="00000400000000000000" pitchFamily="2" charset="-78"/>
              </a:rPr>
              <a:t> چكيده:</a:t>
            </a:r>
            <a:endParaRPr lang="en-US" altLang="en-US" sz="4000" b="1" u="sng" dirty="0">
              <a:solidFill>
                <a:srgbClr val="FF0000"/>
              </a:solidFill>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چكيده بايد به گونه اي تهيه شود كه خواننده به يك شماي كلي از تحقيق دست يابد. بنابراین رعایت نکات زیر ضروری می باشد:</a:t>
            </a:r>
            <a:endParaRPr lang="en-US" altLang="en-US" sz="2800" b="1" dirty="0">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الف. از ذكر آنچه در متن نيامده، خود داري شود.</a:t>
            </a:r>
            <a:endParaRPr lang="en-US" altLang="en-US" sz="2800" b="1" dirty="0">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ب‌.  از زبان خود بنويسيد و نقل قول مستقيم نكنيد.</a:t>
            </a:r>
            <a:endParaRPr lang="en-US" altLang="en-US" sz="2800" b="1" dirty="0">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ج‌. واژگان كليدي را در پایان چكيده بيان كنيد.</a:t>
            </a:r>
            <a:endParaRPr lang="en-US" altLang="en-US" sz="2800" b="1" dirty="0">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د‌. براي شماره ها، از ارقام به جاي حروف استفاده كنيد.</a:t>
            </a:r>
            <a:endParaRPr lang="en-US" altLang="en-US" sz="2800" b="1" dirty="0">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هـ.فقط گزارش ارايه گردد و از اظهار نظر پرهيز كنيد.</a:t>
            </a:r>
            <a:endParaRPr lang="en-US" altLang="en-US" sz="2800" b="1" dirty="0">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و‌.افعال مورد استفاده، به صورت گذشته و مجهول باشد.</a:t>
            </a:r>
            <a:endParaRPr lang="en-US" altLang="en-US" sz="2800" b="1" dirty="0">
              <a:cs typeface="B Kamran" panose="00000400000000000000" pitchFamily="2" charset="-78"/>
            </a:endParaRPr>
          </a:p>
          <a:p>
            <a:pPr algn="r" rtl="1">
              <a:buFont typeface="Wingdings" panose="05000000000000000000" pitchFamily="2" charset="2"/>
              <a:buChar char="§"/>
            </a:pPr>
            <a:r>
              <a:rPr lang="ar-SA" altLang="en-US" sz="2800" b="1" dirty="0">
                <a:cs typeface="B Kamran" panose="00000400000000000000" pitchFamily="2" charset="-78"/>
              </a:rPr>
              <a:t>ز‌. به موضوعاتي چون مسأله پژوهش، آزمودني ها، ابزار گردآوري داده ها، در صورت استفاده از آمار، روش آن، يافته هاي تحقيق و كاربرد آن اشاره شود.</a:t>
            </a:r>
            <a:endParaRPr lang="en-US" altLang="en-US" sz="2800" b="1" dirty="0">
              <a:cs typeface="B Kamran" panose="00000400000000000000" pitchFamily="2" charset="-78"/>
            </a:endParaRPr>
          </a:p>
          <a:p>
            <a:pPr algn="r" rtl="1">
              <a:buFont typeface="Wingdings" panose="05000000000000000000" pitchFamily="2" charset="2"/>
              <a:buChar char="§"/>
            </a:pPr>
            <a:endParaRPr lang="en-US" altLang="en-US" sz="2800" b="1" dirty="0">
              <a:cs typeface="B Kamran" panose="00000400000000000000" pitchFamily="2" charset="-78"/>
            </a:endParaRPr>
          </a:p>
        </p:txBody>
      </p:sp>
    </p:spTree>
    <p:extLst>
      <p:ext uri="{BB962C8B-B14F-4D97-AF65-F5344CB8AC3E}">
        <p14:creationId xmlns:p14="http://schemas.microsoft.com/office/powerpoint/2010/main" val="1427890539"/>
      </p:ext>
    </p:extLst>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70709"/>
            <a:ext cx="8921932" cy="5355771"/>
          </a:xfrm>
          <a:solidFill>
            <a:schemeClr val="bg1"/>
          </a:solidFill>
          <a:ln w="57150">
            <a:solidFill>
              <a:srgbClr val="00B0F0"/>
            </a:solidFill>
          </a:ln>
        </p:spPr>
        <p:txBody>
          <a:bodyPr>
            <a:noAutofit/>
          </a:bodyPr>
          <a:lstStyle/>
          <a:p>
            <a:pPr lvl="2" algn="just" rtl="1">
              <a:buFont typeface="Wingdings" pitchFamily="2" charset="2"/>
              <a:buChar char="q"/>
              <a:defRPr/>
            </a:pPr>
            <a:r>
              <a:rPr lang="ar-SA" sz="2800" b="1" dirty="0">
                <a:solidFill>
                  <a:schemeClr val="tx1"/>
                </a:solidFill>
                <a:cs typeface="B Kamran" pitchFamily="2" charset="-78"/>
              </a:rPr>
              <a:t>مقدمه:(توجه داشته باشید شماره گذاری صفحات از این بخش شروع می شود).</a:t>
            </a:r>
            <a:endParaRPr lang="en-US" sz="2800" b="1" dirty="0">
              <a:solidFill>
                <a:schemeClr val="tx1"/>
              </a:solidFill>
              <a:cs typeface="B Kamran" pitchFamily="2" charset="-78"/>
            </a:endParaRPr>
          </a:p>
          <a:p>
            <a:pPr algn="r" rtl="1">
              <a:defRPr/>
            </a:pPr>
            <a:r>
              <a:rPr lang="ar-SA" sz="3200" b="1" dirty="0">
                <a:solidFill>
                  <a:schemeClr val="tx1"/>
                </a:solidFill>
                <a:cs typeface="B Kamran" pitchFamily="2" charset="-78"/>
              </a:rPr>
              <a:t>آنچه در بخش مقدمه باید به آن توجه داشت بدین شرح می باشد: </a:t>
            </a:r>
            <a:endParaRPr lang="en-US" sz="3200" b="1" dirty="0">
              <a:solidFill>
                <a:schemeClr val="tx1"/>
              </a:solidFill>
              <a:cs typeface="B Kamran" pitchFamily="2" charset="-78"/>
            </a:endParaRPr>
          </a:p>
          <a:p>
            <a:pPr algn="r" rtl="1">
              <a:defRPr/>
            </a:pPr>
            <a:r>
              <a:rPr lang="ar-SA" sz="3200" b="1" dirty="0">
                <a:solidFill>
                  <a:schemeClr val="tx1"/>
                </a:solidFill>
                <a:cs typeface="B Kamran" pitchFamily="2" charset="-78"/>
              </a:rPr>
              <a:t>الف. موضوع چیست ؟   </a:t>
            </a:r>
            <a:endParaRPr lang="fa-IR" sz="3200" b="1" dirty="0" smtClean="0">
              <a:solidFill>
                <a:schemeClr val="tx1"/>
              </a:solidFill>
              <a:cs typeface="B Kamran" pitchFamily="2" charset="-78"/>
            </a:endParaRPr>
          </a:p>
          <a:p>
            <a:pPr algn="r" rtl="1">
              <a:defRPr/>
            </a:pPr>
            <a:r>
              <a:rPr lang="ar-SA" sz="3200" b="1" dirty="0" smtClean="0">
                <a:solidFill>
                  <a:schemeClr val="tx1"/>
                </a:solidFill>
                <a:cs typeface="B Kamran" pitchFamily="2" charset="-78"/>
              </a:rPr>
              <a:t>ب. هدف </a:t>
            </a:r>
            <a:r>
              <a:rPr lang="ar-SA" sz="3200" b="1" dirty="0">
                <a:solidFill>
                  <a:schemeClr val="tx1"/>
                </a:solidFill>
                <a:cs typeface="B Kamran" pitchFamily="2" charset="-78"/>
              </a:rPr>
              <a:t>چیست ؟</a:t>
            </a:r>
            <a:endParaRPr lang="en-US" sz="3200" b="1" dirty="0">
              <a:solidFill>
                <a:schemeClr val="tx1"/>
              </a:solidFill>
              <a:cs typeface="B Kamran" pitchFamily="2" charset="-78"/>
            </a:endParaRPr>
          </a:p>
          <a:p>
            <a:pPr algn="r" rtl="1">
              <a:defRPr/>
            </a:pPr>
            <a:r>
              <a:rPr lang="ar-SA" sz="3200" b="1" dirty="0">
                <a:solidFill>
                  <a:schemeClr val="tx1"/>
                </a:solidFill>
                <a:cs typeface="B Kamran" pitchFamily="2" charset="-78"/>
              </a:rPr>
              <a:t>ج‌. دليل منطقي اجراي پژوهش واهمیّت آن . </a:t>
            </a:r>
            <a:endParaRPr lang="fa-IR" sz="3200" b="1" dirty="0" smtClean="0">
              <a:solidFill>
                <a:schemeClr val="tx1"/>
              </a:solidFill>
              <a:cs typeface="B Kamran" pitchFamily="2" charset="-78"/>
            </a:endParaRPr>
          </a:p>
          <a:p>
            <a:pPr algn="r" rtl="1">
              <a:defRPr/>
            </a:pPr>
            <a:r>
              <a:rPr lang="ar-SA" sz="3200" b="1" dirty="0" smtClean="0">
                <a:solidFill>
                  <a:schemeClr val="tx1"/>
                </a:solidFill>
                <a:cs typeface="B Kamran" pitchFamily="2" charset="-78"/>
              </a:rPr>
              <a:t>د</a:t>
            </a:r>
            <a:r>
              <a:rPr lang="ar-SA" sz="3200" b="1" dirty="0">
                <a:solidFill>
                  <a:schemeClr val="tx1"/>
                </a:solidFill>
                <a:cs typeface="B Kamran" pitchFamily="2" charset="-78"/>
              </a:rPr>
              <a:t>. ارتباط منطقي بين مسأله </a:t>
            </a:r>
            <a:r>
              <a:rPr lang="fa-IR" sz="3200" b="1" dirty="0">
                <a:solidFill>
                  <a:schemeClr val="tx1"/>
                </a:solidFill>
                <a:cs typeface="B Kamran" pitchFamily="2" charset="-78"/>
              </a:rPr>
              <a:t>و</a:t>
            </a:r>
            <a:r>
              <a:rPr lang="ar-SA" sz="3200" b="1" dirty="0">
                <a:solidFill>
                  <a:schemeClr val="tx1"/>
                </a:solidFill>
                <a:cs typeface="B Kamran" pitchFamily="2" charset="-78"/>
              </a:rPr>
              <a:t> طرح پژوهش .</a:t>
            </a:r>
            <a:endParaRPr lang="en-US" sz="3200" b="1" dirty="0">
              <a:solidFill>
                <a:schemeClr val="tx1"/>
              </a:solidFill>
              <a:cs typeface="B Kamran" pitchFamily="2" charset="-78"/>
            </a:endParaRPr>
          </a:p>
          <a:p>
            <a:pPr algn="r" rtl="1">
              <a:defRPr/>
            </a:pPr>
            <a:r>
              <a:rPr lang="ar-SA" sz="3200" b="1" dirty="0" smtClean="0">
                <a:solidFill>
                  <a:schemeClr val="tx1"/>
                </a:solidFill>
                <a:cs typeface="B Kamran" pitchFamily="2" charset="-78"/>
              </a:rPr>
              <a:t>هـ</a:t>
            </a:r>
            <a:r>
              <a:rPr lang="ar-SA" sz="3200" b="1" dirty="0">
                <a:solidFill>
                  <a:schemeClr val="tx1"/>
                </a:solidFill>
                <a:cs typeface="B Kamran" pitchFamily="2" charset="-78"/>
              </a:rPr>
              <a:t>. دلايل نظري موجود در پژوهش </a:t>
            </a:r>
            <a:r>
              <a:rPr lang="fa-IR" sz="3200" b="1" dirty="0">
                <a:solidFill>
                  <a:schemeClr val="tx1"/>
                </a:solidFill>
                <a:cs typeface="B Kamran" pitchFamily="2" charset="-78"/>
              </a:rPr>
              <a:t> </a:t>
            </a:r>
            <a:r>
              <a:rPr lang="fa-IR" sz="3200" b="1" dirty="0" smtClean="0">
                <a:solidFill>
                  <a:schemeClr val="tx1"/>
                </a:solidFill>
                <a:cs typeface="B Kamran" pitchFamily="2" charset="-78"/>
              </a:rPr>
              <a:t>  </a:t>
            </a:r>
            <a:r>
              <a:rPr lang="ar-SA" sz="3200" b="1" dirty="0" smtClean="0">
                <a:solidFill>
                  <a:schemeClr val="tx1"/>
                </a:solidFill>
                <a:cs typeface="B Kamran" pitchFamily="2" charset="-78"/>
              </a:rPr>
              <a:t> </a:t>
            </a:r>
            <a:r>
              <a:rPr lang="ar-SA" sz="3200" b="1" dirty="0">
                <a:solidFill>
                  <a:schemeClr val="tx1"/>
                </a:solidFill>
                <a:cs typeface="B Kamran" pitchFamily="2" charset="-78"/>
              </a:rPr>
              <a:t>  </a:t>
            </a:r>
            <a:endParaRPr lang="fa-IR" sz="3200" b="1" dirty="0" smtClean="0">
              <a:solidFill>
                <a:schemeClr val="tx1"/>
              </a:solidFill>
              <a:cs typeface="B Kamran" pitchFamily="2" charset="-78"/>
            </a:endParaRPr>
          </a:p>
          <a:p>
            <a:pPr algn="r" rtl="1">
              <a:defRPr/>
            </a:pPr>
            <a:r>
              <a:rPr lang="ar-SA" sz="3200" b="1" dirty="0" smtClean="0">
                <a:solidFill>
                  <a:schemeClr val="tx1"/>
                </a:solidFill>
                <a:cs typeface="B Kamran" pitchFamily="2" charset="-78"/>
              </a:rPr>
              <a:t>و. ارتباط </a:t>
            </a:r>
            <a:r>
              <a:rPr lang="ar-SA" sz="3200" b="1" dirty="0">
                <a:solidFill>
                  <a:schemeClr val="tx1"/>
                </a:solidFill>
                <a:cs typeface="B Kamran" pitchFamily="2" charset="-78"/>
              </a:rPr>
              <a:t>اين پژوهش با پژوهش هاي قبلي .</a:t>
            </a:r>
            <a:endParaRPr lang="en-US" sz="3200" b="1" dirty="0">
              <a:solidFill>
                <a:schemeClr val="tx1"/>
              </a:solidFill>
              <a:cs typeface="B Kamran" pitchFamily="2" charset="-78"/>
            </a:endParaRPr>
          </a:p>
          <a:p>
            <a:pPr algn="r" rtl="1">
              <a:defRPr/>
            </a:pPr>
            <a:endParaRPr lang="en-US" sz="3200" dirty="0">
              <a:solidFill>
                <a:schemeClr val="tx1"/>
              </a:solidFill>
              <a:cs typeface="B Kamran" pitchFamily="2" charset="-78"/>
            </a:endParaRPr>
          </a:p>
        </p:txBody>
      </p:sp>
    </p:spTree>
    <p:extLst>
      <p:ext uri="{BB962C8B-B14F-4D97-AF65-F5344CB8AC3E}">
        <p14:creationId xmlns:p14="http://schemas.microsoft.com/office/powerpoint/2010/main" val="281037443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119</TotalTime>
  <Words>2149</Words>
  <Application>Microsoft Office PowerPoint</Application>
  <PresentationFormat>Widescreen</PresentationFormat>
  <Paragraphs>183</Paragraphs>
  <Slides>33</Slides>
  <Notes>0</Notes>
  <HiddenSlides>0</HiddenSlides>
  <MMClips>0</MMClips>
  <ScaleCrop>false</ScaleCrop>
  <HeadingPairs>
    <vt:vector size="6" baseType="variant">
      <vt:variant>
        <vt:lpstr>Fonts Used</vt:lpstr>
      </vt:variant>
      <vt:variant>
        <vt:i4>21</vt:i4>
      </vt:variant>
      <vt:variant>
        <vt:lpstr>Theme</vt:lpstr>
      </vt:variant>
      <vt:variant>
        <vt:i4>2</vt:i4>
      </vt:variant>
      <vt:variant>
        <vt:lpstr>Slide Titles</vt:lpstr>
      </vt:variant>
      <vt:variant>
        <vt:i4>33</vt:i4>
      </vt:variant>
    </vt:vector>
  </HeadingPairs>
  <TitlesOfParts>
    <vt:vector size="56" baseType="lpstr">
      <vt:lpstr>Arial</vt:lpstr>
      <vt:lpstr>B Badr</vt:lpstr>
      <vt:lpstr>B Compset</vt:lpstr>
      <vt:lpstr>B Homa</vt:lpstr>
      <vt:lpstr>B Jadid</vt:lpstr>
      <vt:lpstr>B Kamran</vt:lpstr>
      <vt:lpstr>B Koodak</vt:lpstr>
      <vt:lpstr>B Mitra</vt:lpstr>
      <vt:lpstr>B Nazanin</vt:lpstr>
      <vt:lpstr>B Tabassom</vt:lpstr>
      <vt:lpstr>B Tir</vt:lpstr>
      <vt:lpstr>B Titr</vt:lpstr>
      <vt:lpstr>B Zar</vt:lpstr>
      <vt:lpstr>Calibri</vt:lpstr>
      <vt:lpstr>Comic Sans MS</vt:lpstr>
      <vt:lpstr>Symbol</vt:lpstr>
      <vt:lpstr>Tahoma</vt:lpstr>
      <vt:lpstr>Trebuchet MS</vt:lpstr>
      <vt:lpstr>V_Yagut</vt:lpstr>
      <vt:lpstr>Wingdings</vt:lpstr>
      <vt:lpstr>Wingdings 3</vt:lpstr>
      <vt:lpstr>Facet</vt:lpstr>
      <vt:lpstr>1_Facet</vt:lpstr>
      <vt:lpstr>PowerPoint Presentation</vt:lpstr>
      <vt:lpstr>PowerPoint Presentation</vt:lpstr>
      <vt:lpstr>«تحقيق عملي»،    «پژوهش در عمل»،    «عمل پژوهشي» و   « اقدام پژوهشي» اصطلاحاتي هستند كه در زبان فارسي به جاي واژة انگليسي”Action Research”به كار مي روند.    اقدام پژوهشي در زمرة روش هاي تحقيق توصيفي است و هدف آن توصيف شرايط وپديده هاي مربوط به نظام آموزشي است. </vt:lpstr>
      <vt:lpstr>اقدام پژوهی، فعاليتی ضروری برای همه</vt:lpstr>
      <vt:lpstr>PowerPoint Presentation</vt:lpstr>
      <vt:lpstr>PowerPoint Presentation</vt:lpstr>
      <vt:lpstr>PowerPoint Presentation</vt:lpstr>
      <vt:lpstr>PowerPoint Presentation</vt:lpstr>
      <vt:lpstr>PowerPoint Presentation</vt:lpstr>
      <vt:lpstr>مشخص كردن موضوع و عنوان پژوهش: </vt:lpstr>
      <vt:lpstr>PowerPoint Presentation</vt:lpstr>
      <vt:lpstr>PowerPoint Presentation</vt:lpstr>
      <vt:lpstr>چه شواهدی در دست داشتید که نشان دهد شما نیاز به انجام این پژوهش داشتید؟(شواهد 1 )</vt:lpstr>
      <vt:lpstr>ارائه  راه حل های پیشنهادی: </vt:lpstr>
      <vt:lpstr>انتخاب راه حل ها:</vt:lpstr>
      <vt:lpstr>اعتبار بخشی:(دلایل اعتبار کار خودتان را بیان کنید و بگویید چه کسانی به کار شما اعتبار بخشیدند.)</vt:lpstr>
      <vt:lpstr>نقادی و نظر همکاران:</vt:lpstr>
      <vt:lpstr>اجرای راه حل های انتخابی: (چه کردید ؟)</vt:lpstr>
      <vt:lpstr>اصلاح و تعدیل بعضی از راه حل ها:        (چگونه عملتان را اصلاح کردید؟)</vt:lpstr>
      <vt:lpstr>ارائه ی اطلاعات مربوط به تغییرات ایجاد شده؟ (شواهد2 )</vt:lpstr>
      <vt:lpstr> نتیجه گیری: از شواهد خود چه نتایجی به دست آوردید؟ چگونه تاثیر عمل خود را ارزیابی می کنید؟</vt:lpstr>
      <vt:lpstr>پیشنهادات:  با توجه به اجرای راه حل ها و یافته های به دست آمده از اجرای طرح، می توانید پیشنهاداتی را به مسئولین، همکاران، اولیا و حتی دانش آموزان ارائه نمایید.</vt:lpstr>
      <vt:lpstr>نمونه اقدام پژوهی</vt:lpstr>
      <vt:lpstr>PowerPoint Presentation</vt:lpstr>
      <vt:lpstr>گردآوری اطلاعات (شواهد 1 :(</vt:lpstr>
      <vt:lpstr>خلاصه یافته های اولیه :</vt:lpstr>
      <vt:lpstr>ادبیات و پیشینه تحقیق</vt:lpstr>
      <vt:lpstr>راه های پیشنهادی برای تدریس ریاضی </vt:lpstr>
      <vt:lpstr>چگونگی اجرای راه های جدید :</vt:lpstr>
      <vt:lpstr>گردآوری اطلاعات ( شواهد2  :(</vt:lpstr>
      <vt:lpstr>نتایج :</vt:lpstr>
      <vt:lpstr>نتیجه گیری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آموزش اقدام پژوهی</dc:title>
  <dc:creator>ymoalem.ir</dc:creator>
  <dc:description>ymoalem.ir; دانلود نمونه سوال،طرح درس،اموزش پژوهی،اقدام پژوهی</dc:description>
  <cp:lastModifiedBy>Windows User</cp:lastModifiedBy>
  <cp:revision>18</cp:revision>
  <dcterms:created xsi:type="dcterms:W3CDTF">2016-12-14T14:19:22Z</dcterms:created>
  <dcterms:modified xsi:type="dcterms:W3CDTF">2021-01-11T21:34:56Z</dcterms:modified>
</cp:coreProperties>
</file>